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15" r:id="rId3"/>
    <p:sldId id="327" r:id="rId4"/>
    <p:sldId id="329" r:id="rId5"/>
    <p:sldId id="328" r:id="rId6"/>
    <p:sldId id="259" r:id="rId7"/>
    <p:sldId id="337" r:id="rId8"/>
    <p:sldId id="262" r:id="rId9"/>
    <p:sldId id="265" r:id="rId10"/>
    <p:sldId id="304" r:id="rId11"/>
    <p:sldId id="336" r:id="rId12"/>
    <p:sldId id="330" r:id="rId13"/>
    <p:sldId id="331" r:id="rId14"/>
    <p:sldId id="332" r:id="rId15"/>
    <p:sldId id="333" r:id="rId16"/>
    <p:sldId id="334" r:id="rId17"/>
    <p:sldId id="335" r:id="rId18"/>
    <p:sldId id="302" r:id="rId19"/>
    <p:sldId id="267" r:id="rId20"/>
    <p:sldId id="268" r:id="rId21"/>
    <p:sldId id="269" r:id="rId22"/>
    <p:sldId id="270" r:id="rId23"/>
    <p:sldId id="271" r:id="rId24"/>
    <p:sldId id="273" r:id="rId25"/>
    <p:sldId id="310" r:id="rId26"/>
    <p:sldId id="309" r:id="rId27"/>
    <p:sldId id="274" r:id="rId28"/>
    <p:sldId id="316" r:id="rId29"/>
    <p:sldId id="317" r:id="rId30"/>
    <p:sldId id="318" r:id="rId31"/>
    <p:sldId id="319" r:id="rId32"/>
    <p:sldId id="320" r:id="rId33"/>
    <p:sldId id="277" r:id="rId34"/>
    <p:sldId id="280" r:id="rId35"/>
    <p:sldId id="283" r:id="rId36"/>
    <p:sldId id="284" r:id="rId37"/>
    <p:sldId id="307" r:id="rId38"/>
    <p:sldId id="285" r:id="rId39"/>
    <p:sldId id="308" r:id="rId40"/>
    <p:sldId id="281" r:id="rId41"/>
    <p:sldId id="278" r:id="rId42"/>
    <p:sldId id="279" r:id="rId43"/>
    <p:sldId id="287" r:id="rId44"/>
    <p:sldId id="286" r:id="rId45"/>
    <p:sldId id="289" r:id="rId46"/>
    <p:sldId id="312" r:id="rId47"/>
    <p:sldId id="313" r:id="rId48"/>
    <p:sldId id="276" r:id="rId49"/>
    <p:sldId id="314" r:id="rId50"/>
    <p:sldId id="291" r:id="rId51"/>
    <p:sldId id="294" r:id="rId52"/>
    <p:sldId id="292" r:id="rId53"/>
    <p:sldId id="293" r:id="rId54"/>
    <p:sldId id="295" r:id="rId55"/>
    <p:sldId id="296" r:id="rId56"/>
    <p:sldId id="297" r:id="rId57"/>
    <p:sldId id="298" r:id="rId58"/>
    <p:sldId id="30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9FF"/>
    <a:srgbClr val="FF5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4" d="100"/>
          <a:sy n="204" d="100"/>
        </p:scale>
        <p:origin x="-2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05610-715B-1E4A-BADF-06A0E598B0F1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F6301-34A2-9243-B9A3-060D9D707C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everyone,</a:t>
            </a:r>
            <a:r>
              <a:rPr lang="en-US" baseline="0" dirty="0" smtClean="0"/>
              <a:t> my name is </a:t>
            </a:r>
            <a:r>
              <a:rPr lang="en-US" baseline="0" dirty="0" err="1" smtClean="0"/>
              <a:t>Arvind</a:t>
            </a:r>
            <a:r>
              <a:rPr lang="en-US" baseline="0" dirty="0" smtClean="0"/>
              <a:t>. Today I’m going to talk about a system called </a:t>
            </a:r>
            <a:r>
              <a:rPr lang="en-US" baseline="0" dirty="0" err="1" smtClean="0"/>
              <a:t>Ctrack</a:t>
            </a:r>
            <a:r>
              <a:rPr lang="en-US" baseline="0" dirty="0" smtClean="0"/>
              <a:t>. The goal of the system is to estimate</a:t>
            </a:r>
          </a:p>
          <a:p>
            <a:r>
              <a:rPr lang="en-US" baseline="0" dirty="0" smtClean="0"/>
              <a:t>The trajectory or track of a mobile device. What is different from </a:t>
            </a:r>
            <a:r>
              <a:rPr lang="en-US" baseline="0" dirty="0" err="1" smtClean="0"/>
              <a:t>Ctrack</a:t>
            </a:r>
            <a:r>
              <a:rPr lang="en-US" baseline="0" dirty="0" smtClean="0"/>
              <a:t> compared to previous approaches to the problem is</a:t>
            </a:r>
          </a:p>
          <a:p>
            <a:r>
              <a:rPr lang="en-US" baseline="0" dirty="0" smtClean="0"/>
              <a:t>that it is an extreme point at the low-energy end of the scale: it consumes close to zero energy on phones (since it uses GSM)</a:t>
            </a:r>
          </a:p>
          <a:p>
            <a:r>
              <a:rPr lang="en-US" baseline="0" dirty="0" smtClean="0"/>
              <a:t>And still achieves reasonably good accuracy for finding tracks.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Emission</a:t>
            </a:r>
            <a:r>
              <a:rPr lang="en-US" baseline="0" dirty="0" smtClean="0"/>
              <a:t> and transition scores are an important ingredient. We use a simple</a:t>
            </a:r>
          </a:p>
          <a:p>
            <a:r>
              <a:rPr lang="en-US" baseline="0" dirty="0" smtClean="0"/>
              <a:t>Error model in </a:t>
            </a:r>
            <a:r>
              <a:rPr lang="en-US" baseline="0" dirty="0" err="1" smtClean="0"/>
              <a:t>Vtrack</a:t>
            </a:r>
            <a:r>
              <a:rPr lang="en-US" baseline="0" dirty="0" smtClean="0"/>
              <a:t> which we have found works well. This doesn’t necessarily</a:t>
            </a:r>
          </a:p>
          <a:p>
            <a:r>
              <a:rPr lang="en-US" baseline="0" dirty="0" smtClean="0"/>
              <a:t>Mean that errors have to be Gaussian, as long as they fall off with distance we’re ok.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important part of the design is the transition score. We use a 0-1 transition constraint</a:t>
            </a:r>
          </a:p>
          <a:p>
            <a:r>
              <a:rPr lang="en-US" baseline="0" dirty="0" smtClean="0"/>
              <a:t>Instead of a transition probability. Explain why….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constraint turns out to be very important as we show…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Emission</a:t>
            </a:r>
            <a:r>
              <a:rPr lang="en-US" baseline="0" dirty="0" smtClean="0"/>
              <a:t> and transition scores are an important ingredient. We use a simple</a:t>
            </a:r>
          </a:p>
          <a:p>
            <a:r>
              <a:rPr lang="en-US" baseline="0" dirty="0" smtClean="0"/>
              <a:t>Error model in </a:t>
            </a:r>
            <a:r>
              <a:rPr lang="en-US" baseline="0" dirty="0" err="1" smtClean="0"/>
              <a:t>Vtrack</a:t>
            </a:r>
            <a:r>
              <a:rPr lang="en-US" baseline="0" dirty="0" smtClean="0"/>
              <a:t> which we have found works well. This doesn’t necessarily</a:t>
            </a:r>
          </a:p>
          <a:p>
            <a:r>
              <a:rPr lang="en-US" baseline="0" dirty="0" smtClean="0"/>
              <a:t>Mean that errors have to be Gaussian, as long as they fall off with distance we’re ok.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important part of the design is the transition score. We use a 0-1 transition constraint</a:t>
            </a:r>
          </a:p>
          <a:p>
            <a:r>
              <a:rPr lang="en-US" baseline="0" dirty="0" smtClean="0"/>
              <a:t>Instead of a transition probability. Explain why….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constraint turns out to be very important as we show…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7D92E-6C5F-5E43-8D3D-E6D701272A06}" type="slidenum">
              <a:rPr lang="en-US"/>
              <a:pPr/>
              <a:t>16</a:t>
            </a:fld>
            <a:endParaRPr lang="en-US"/>
          </a:p>
        </p:txBody>
      </p:sp>
      <p:sp>
        <p:nvSpPr>
          <p:cNvPr id="11469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Walk the reader through the example. Show that nearest </a:t>
            </a:r>
            <a:r>
              <a:rPr lang="en-US" dirty="0" err="1" smtClean="0"/>
              <a:t>neighbour</a:t>
            </a:r>
            <a:r>
              <a:rPr lang="en-US" dirty="0" smtClean="0"/>
              <a:t> would get the answer wrong, but </a:t>
            </a:r>
            <a:r>
              <a:rPr lang="en-US" dirty="0" err="1" smtClean="0"/>
              <a:t>Vtrack</a:t>
            </a:r>
            <a:r>
              <a:rPr lang="en-US" dirty="0" smtClean="0"/>
              <a:t> gets it right.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505634-9D73-1042-9893-C6D60F9996EE}" type="slidenum">
              <a:rPr lang="en-US"/>
              <a:pPr/>
              <a:t>17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HMM doesn’t deal with </a:t>
            </a:r>
            <a:r>
              <a:rPr lang="en-US" dirty="0" smtClean="0"/>
              <a:t>outages</a:t>
            </a:r>
            <a:r>
              <a:rPr lang="en-US" baseline="0" dirty="0" smtClean="0"/>
              <a:t> but needs frequent input because it assumes</a:t>
            </a:r>
          </a:p>
          <a:p>
            <a:r>
              <a:rPr lang="en-US" baseline="0" dirty="0" smtClean="0"/>
              <a:t>A one-to-one mapping from input to output states and output must be continuous.</a:t>
            </a:r>
          </a:p>
          <a:p>
            <a:r>
              <a:rPr lang="en-US" baseline="0" dirty="0" smtClean="0"/>
              <a:t>So need at least one input point per road segment, however small.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fix this doing interpolation, snap them to the grid.</a:t>
            </a:r>
            <a:r>
              <a:rPr lang="en-US" dirty="0" smtClean="0"/>
              <a:t> What</a:t>
            </a:r>
            <a:r>
              <a:rPr lang="en-US" baseline="0" dirty="0" smtClean="0"/>
              <a:t> interpolation</a:t>
            </a:r>
          </a:p>
          <a:p>
            <a:r>
              <a:rPr lang="en-US" baseline="0" dirty="0" smtClean="0"/>
              <a:t>To use? Linear turns out to work well for short gaps, as we shall show.</a:t>
            </a:r>
          </a:p>
          <a:p>
            <a:r>
              <a:rPr lang="en-US" baseline="0" dirty="0" smtClean="0"/>
              <a:t>There are cases where shortest paths may be better, but on average</a:t>
            </a:r>
          </a:p>
          <a:p>
            <a:r>
              <a:rPr lang="en-US" baseline="0" dirty="0" smtClean="0"/>
              <a:t>It doesn’t help in our data set, and it’s slower to run (one SP per interpolation).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it means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 13: why</a:t>
            </a:r>
            <a:r>
              <a:rPr lang="en-US" baseline="0" dirty="0" smtClean="0"/>
              <a:t> is this hard? GSM is terribly hard to match… show </a:t>
            </a:r>
            <a:r>
              <a:rPr lang="en-US" baseline="0" dirty="0" err="1" smtClean="0"/>
              <a:t>Placelab</a:t>
            </a:r>
            <a:r>
              <a:rPr lang="en-US" baseline="0" dirty="0" smtClean="0"/>
              <a:t>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 13: why</a:t>
            </a:r>
            <a:r>
              <a:rPr lang="en-US" baseline="0" dirty="0" smtClean="0"/>
              <a:t> is this hard? GSM is terribly hard to match… show </a:t>
            </a:r>
            <a:r>
              <a:rPr lang="en-US" baseline="0" dirty="0" err="1" smtClean="0"/>
              <a:t>Placelab</a:t>
            </a:r>
            <a:r>
              <a:rPr lang="en-US" baseline="0" smtClean="0"/>
              <a:t> results.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picture showing </a:t>
            </a:r>
            <a:r>
              <a:rPr lang="en-US" baseline="0" dirty="0" err="1" smtClean="0"/>
              <a:t>Vtrack</a:t>
            </a:r>
            <a:r>
              <a:rPr lang="en-US" baseline="0" dirty="0" smtClean="0"/>
              <a:t> applied to </a:t>
            </a:r>
            <a:r>
              <a:rPr lang="en-US" baseline="0" dirty="0" err="1" smtClean="0"/>
              <a:t>Placelab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 13: why</a:t>
            </a:r>
            <a:r>
              <a:rPr lang="en-US" baseline="0" dirty="0" smtClean="0"/>
              <a:t> is this hard? GSM is terribly hard to match… show </a:t>
            </a:r>
            <a:r>
              <a:rPr lang="en-US" baseline="0" dirty="0" err="1" smtClean="0"/>
              <a:t>Placelab</a:t>
            </a:r>
            <a:r>
              <a:rPr lang="en-US" baseline="0" smtClean="0"/>
              <a:t> results.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abstract problem I’m going to talk about is to find the sequence of locations visited</a:t>
            </a:r>
            <a:r>
              <a:rPr lang="en-US" baseline="0" dirty="0" smtClean="0"/>
              <a:t> by a mobile phone. When I say location here, it could mean a sequence of roads or</a:t>
            </a:r>
          </a:p>
          <a:p>
            <a:r>
              <a:rPr lang="en-US" baseline="0" dirty="0" smtClean="0"/>
              <a:t>Places visited outdoors, or it could be a sequence of rooms indoors. This problem is non-trivial because we want to do it accurately but energy-efficiently at the same time,</a:t>
            </a:r>
          </a:p>
          <a:p>
            <a:r>
              <a:rPr lang="en-US" baseline="0" dirty="0" smtClean="0"/>
              <a:t>Today, there is actually no known position sensor on a mobile phone that is both accurate and energy-efficient.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decision decoding:</a:t>
            </a:r>
            <a:r>
              <a:rPr lang="en-US" baseline="0" dirty="0" smtClean="0"/>
              <a:t> draw analogy. Start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haven’t shown</a:t>
            </a:r>
            <a:r>
              <a:rPr lang="en-US" baseline="0" dirty="0" smtClean="0"/>
              <a:t> the grid lines here, they are kind of hard to see. Overlay grid on to second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We’re going to do it for every</a:t>
            </a:r>
            <a:r>
              <a:rPr lang="en-US" baseline="0" dirty="0" smtClean="0"/>
              <a:t> grid cell. Let’s consider one grid cell (animate it in). We have a set of training points</a:t>
            </a:r>
          </a:p>
          <a:p>
            <a:r>
              <a:rPr lang="en-US" baseline="0" dirty="0" smtClean="0"/>
              <a:t>Each with their own fingerprint. We use the HMM to pick the sequence of grid cells. We don’t have to compute</a:t>
            </a:r>
          </a:p>
          <a:p>
            <a:r>
              <a:rPr lang="en-US" baseline="0" dirty="0" smtClean="0"/>
              <a:t>scores for each grid cell – we use a pruning </a:t>
            </a:r>
            <a:r>
              <a:rPr lang="en-US" baseline="0" dirty="0" err="1" smtClean="0"/>
              <a:t>techninque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Emission Score is a </a:t>
            </a:r>
            <a:r>
              <a:rPr lang="en-US" dirty="0" err="1" smtClean="0"/>
              <a:t>gaussian</a:t>
            </a:r>
            <a:r>
              <a:rPr lang="en-US" dirty="0" smtClean="0"/>
              <a:t> error model on</a:t>
            </a:r>
            <a:r>
              <a:rPr lang="en-US" baseline="0" dirty="0" smtClean="0"/>
              <a:t> (lat, </a:t>
            </a:r>
            <a:r>
              <a:rPr lang="en-US" baseline="0" dirty="0" err="1" smtClean="0"/>
              <a:t>lon</a:t>
            </a:r>
            <a:r>
              <a:rPr lang="en-US" baseline="0" dirty="0" smtClean="0"/>
              <a:t>). Define the HMM first…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VTrack</a:t>
            </a:r>
            <a:r>
              <a:rPr lang="en-US" baseline="0" dirty="0" smtClean="0"/>
              <a:t>, the observables is (lat, </a:t>
            </a:r>
            <a:r>
              <a:rPr lang="en-US" baseline="0" dirty="0" err="1" smtClean="0"/>
              <a:t>lon</a:t>
            </a:r>
            <a:r>
              <a:rPr lang="en-US" baseline="0" dirty="0" smtClean="0"/>
              <a:t>) and the *output is road segments*. Replace</a:t>
            </a:r>
          </a:p>
          <a:p>
            <a:r>
              <a:rPr lang="en-US" baseline="0" dirty="0" smtClean="0"/>
              <a:t>With another HMM picture. Animate in the hints.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shows an example of a continuous monitoring application that needs to find trajectories.</a:t>
            </a:r>
            <a:r>
              <a:rPr lang="en-US" baseline="0" dirty="0" smtClean="0"/>
              <a:t> This is a snapshot</a:t>
            </a:r>
          </a:p>
          <a:p>
            <a:r>
              <a:rPr lang="en-US" baseline="0" dirty="0" smtClean="0"/>
              <a:t>of the architecture of </a:t>
            </a:r>
            <a:r>
              <a:rPr lang="en-US" baseline="0" dirty="0" err="1" smtClean="0"/>
              <a:t>iCartel</a:t>
            </a:r>
            <a:r>
              <a:rPr lang="en-US" baseline="0" dirty="0" smtClean="0"/>
              <a:t>, a traffic prediction system we have built here at MIT. </a:t>
            </a:r>
            <a:r>
              <a:rPr lang="en-US" baseline="0" dirty="0" err="1" smtClean="0"/>
              <a:t>iCartel</a:t>
            </a:r>
            <a:r>
              <a:rPr lang="en-US" baseline="0" dirty="0" smtClean="0"/>
              <a:t> crowd-sources location data</a:t>
            </a:r>
          </a:p>
          <a:p>
            <a:r>
              <a:rPr lang="en-US" baseline="0" dirty="0" smtClean="0"/>
              <a:t>from individual users’ phones with the goal of measuring and predicting traffic delays or travel times on individual</a:t>
            </a:r>
          </a:p>
          <a:p>
            <a:r>
              <a:rPr lang="en-US" baseline="0" dirty="0" smtClean="0"/>
              <a:t>Road segments of the network. For this, we need to be able to find the trajectory of the phone accurately down to</a:t>
            </a:r>
          </a:p>
          <a:p>
            <a:r>
              <a:rPr lang="en-US" baseline="0" dirty="0" smtClean="0"/>
              <a:t>The level of road segments and the time spent on each road segment. The travel times are sent back to the server</a:t>
            </a:r>
          </a:p>
          <a:p>
            <a:r>
              <a:rPr lang="en-US" baseline="0" dirty="0" smtClean="0"/>
              <a:t>And then shared with other users of the phone application, as well as used for intelligent route planning.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with using GPS in a scenario like this is that the phone battery simply dies in a few hours or less than</a:t>
            </a:r>
          </a:p>
          <a:p>
            <a:r>
              <a:rPr lang="en-US" baseline="0" dirty="0" smtClean="0"/>
              <a:t>a day if running the application, which turns off people from using the application. So the question we ask is:</a:t>
            </a:r>
          </a:p>
          <a:p>
            <a:r>
              <a:rPr lang="en-US" baseline="0" dirty="0" smtClean="0"/>
              <a:t>Is it possible to reduce this significantly (by an order of magnitude) while still finding accurate travel times?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also many other examples of trajectory monitoring applications. Fitness applications on the market allow</a:t>
            </a:r>
          </a:p>
          <a:p>
            <a:r>
              <a:rPr lang="en-US" baseline="0" dirty="0" smtClean="0"/>
              <a:t>You to map a bike ride or a jog, and all of these today rely on GPS. Battery drain is a common complaint.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Emission Score is a </a:t>
            </a:r>
            <a:r>
              <a:rPr lang="en-US" dirty="0" err="1" smtClean="0"/>
              <a:t>gaussian</a:t>
            </a:r>
            <a:r>
              <a:rPr lang="en-US" dirty="0" smtClean="0"/>
              <a:t> error model on</a:t>
            </a:r>
            <a:r>
              <a:rPr lang="en-US" baseline="0" dirty="0" smtClean="0"/>
              <a:t> (lat, </a:t>
            </a:r>
            <a:r>
              <a:rPr lang="en-US" baseline="0" dirty="0" err="1" smtClean="0"/>
              <a:t>lon</a:t>
            </a:r>
            <a:r>
              <a:rPr lang="en-US" baseline="0" dirty="0" smtClean="0"/>
              <a:t>). Define the HMM first…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VTrack</a:t>
            </a:r>
            <a:r>
              <a:rPr lang="en-US" baseline="0" dirty="0" smtClean="0"/>
              <a:t>, the observables is (lat, </a:t>
            </a:r>
            <a:r>
              <a:rPr lang="en-US" baseline="0" dirty="0" err="1" smtClean="0"/>
              <a:t>lon</a:t>
            </a:r>
            <a:r>
              <a:rPr lang="en-US" baseline="0" dirty="0" smtClean="0"/>
              <a:t>) and the *output is road segments*. Replace</a:t>
            </a:r>
          </a:p>
          <a:p>
            <a:r>
              <a:rPr lang="en-US" baseline="0" dirty="0" smtClean="0"/>
              <a:t>With another HMM picture. Animate in the hints.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switch</a:t>
            </a:r>
            <a:r>
              <a:rPr lang="en-US" baseline="0" dirty="0" smtClean="0"/>
              <a:t>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switch</a:t>
            </a:r>
            <a:r>
              <a:rPr lang="en-US" baseline="0" dirty="0" smtClean="0"/>
              <a:t>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drive is around half an hour.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Match length is the section where the two</a:t>
            </a:r>
            <a:r>
              <a:rPr lang="en-US" baseline="0" dirty="0" smtClean="0"/>
              <a:t> tracks align perfectly. Say it in audio track.</a:t>
            </a:r>
          </a:p>
          <a:p>
            <a:r>
              <a:rPr lang="en-US" baseline="0" dirty="0" smtClean="0"/>
              <a:t>Draw it as rectangular broken lines….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bar chart with</a:t>
            </a:r>
            <a:r>
              <a:rPr lang="en-US" baseline="0" dirty="0" smtClean="0"/>
              <a:t> medians.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example, this screenshot shows an example from an app called </a:t>
            </a:r>
            <a:r>
              <a:rPr lang="en-US" dirty="0" err="1" smtClean="0"/>
              <a:t>TrackMyTour</a:t>
            </a:r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 – it tracks my path when I’m traveling and allows me to label and annotate it,</a:t>
            </a:r>
          </a:p>
          <a:p>
            <a:r>
              <a:rPr lang="en-US" baseline="0" dirty="0" smtClean="0"/>
              <a:t>Which is nice.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GPS sampling ends up draining a phone’s battery quickly</a:t>
            </a:r>
          </a:p>
          <a:p>
            <a:pPr lvl="1"/>
            <a:r>
              <a:rPr lang="en-US" dirty="0" smtClean="0"/>
              <a:t>Within 6-8 hours: G1, Android, iPhone 3G, iPhone </a:t>
            </a:r>
          </a:p>
          <a:p>
            <a:pPr lvl="1"/>
            <a:r>
              <a:rPr lang="en-US" dirty="0" smtClean="0"/>
              <a:t>Undesirable for users, makes them reluctant to use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4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ゴシック" charset="-128"/>
                <a:cs typeface="ＭＳ Ｐゴシック" charset="-128"/>
              </a:rPr>
              <a:t>Several</a:t>
            </a:r>
            <a:r>
              <a:rPr lang="en-US" altLang="ja-JP" baseline="0" dirty="0" smtClean="0">
                <a:ea typeface="ＭＳ Ｐゴシック" charset="-128"/>
                <a:cs typeface="ＭＳ Ｐゴシック" charset="-128"/>
              </a:rPr>
              <a:t> approaches to trade off accuracy for higher battery life.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 baseline="0" dirty="0" err="1" smtClean="0">
                <a:ea typeface="ＭＳ Ｐゴシック" charset="-128"/>
                <a:cs typeface="ＭＳ Ｐゴシック" charset="-128"/>
              </a:rPr>
              <a:t>Subsampling</a:t>
            </a:r>
            <a:r>
              <a:rPr lang="en-US" altLang="ja-JP" baseline="0" dirty="0" smtClean="0">
                <a:ea typeface="ＭＳ Ｐゴシック" charset="-128"/>
                <a:cs typeface="ＭＳ Ｐゴシック" charset="-128"/>
              </a:rPr>
              <a:t> GPS, or using radio localization.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 baseline="0" dirty="0" smtClean="0">
                <a:ea typeface="ＭＳ Ｐゴシック" charset="-128"/>
                <a:cs typeface="ＭＳ Ｐゴシック" charset="-128"/>
              </a:rPr>
              <a:t>Explain how radio localization techniques work here.</a:t>
            </a:r>
            <a:endParaRPr lang="en-US" altLang="ja-JP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440FA7B-8398-204D-95C9-250D7858CD6D}" type="slidenum">
              <a:rPr lang="en-US" altLang="ja-JP"/>
              <a:pPr/>
              <a:t>10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let’s talk about handling noisy data and not worry</a:t>
            </a:r>
            <a:r>
              <a:rPr lang="en-US" baseline="0" dirty="0" smtClean="0"/>
              <a:t> about infrequent data</a:t>
            </a:r>
          </a:p>
          <a:p>
            <a:r>
              <a:rPr lang="en-US" baseline="0" dirty="0" smtClean="0"/>
              <a:t>for now. A </a:t>
            </a:r>
            <a:r>
              <a:rPr lang="en-US" dirty="0" smtClean="0"/>
              <a:t>key challenge in map-matching noisy data is that the closest</a:t>
            </a:r>
            <a:r>
              <a:rPr lang="en-US" baseline="0" dirty="0" smtClean="0"/>
              <a:t> road to a</a:t>
            </a:r>
          </a:p>
          <a:p>
            <a:r>
              <a:rPr lang="en-US" baseline="0" dirty="0" smtClean="0"/>
              <a:t>position sample is usually not the one it came from originally. So it’s not enough</a:t>
            </a:r>
          </a:p>
          <a:p>
            <a:r>
              <a:rPr lang="en-US" baseline="0" dirty="0" smtClean="0"/>
              <a:t>To just use local information from map-matching. We need to use previous history</a:t>
            </a:r>
          </a:p>
          <a:p>
            <a:r>
              <a:rPr lang="en-US" baseline="0" dirty="0" smtClean="0"/>
              <a:t>And potentially future history.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example here, it becomes clear that the points in the blue circle come from the</a:t>
            </a:r>
          </a:p>
          <a:p>
            <a:r>
              <a:rPr lang="en-US" baseline="0" dirty="0" smtClean="0"/>
              <a:t>Black line only after looking at previous and future samples. Ideally we need as many as</a:t>
            </a:r>
          </a:p>
          <a:p>
            <a:r>
              <a:rPr lang="en-US" baseline="0" dirty="0" smtClean="0"/>
              <a:t>possible.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other requirements: don’t overly weight any one location sample (because it could be an outlier).</a:t>
            </a:r>
          </a:p>
          <a:p>
            <a:r>
              <a:rPr lang="en-US" baseline="0" dirty="0" smtClean="0"/>
              <a:t>Third: produce a continuous sequence of roads so that we can find meaningful travel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F6301-34A2-9243-B9A3-060D9D707C2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A80AC-C653-7345-8BE6-3613767A686B}" type="slidenum">
              <a:rPr lang="en-US"/>
              <a:pPr/>
              <a:t>13</a:t>
            </a:fld>
            <a:endParaRPr lang="en-US"/>
          </a:p>
        </p:txBody>
      </p:sp>
      <p:sp>
        <p:nvSpPr>
          <p:cNvPr id="15360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use a hidden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model to solve this problem. For those of you who aren’t familiar, a quick introduction.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HMM 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example…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nice thing is that a HMM satisfies all the three properties mentioned earlier.</a:t>
            </a:r>
          </a:p>
          <a:p>
            <a:r>
              <a:rPr lang="en-US" baseline="0" dirty="0" smtClean="0"/>
              <a:t>It weights both past and future information if available, it doesn’t overly weight</a:t>
            </a:r>
          </a:p>
          <a:p>
            <a:r>
              <a:rPr lang="en-US" baseline="0" dirty="0" smtClean="0"/>
              <a:t>Any one location sample or use purely local information for matching, and it</a:t>
            </a:r>
          </a:p>
          <a:p>
            <a:r>
              <a:rPr lang="en-US" baseline="0" dirty="0" smtClean="0"/>
              <a:t>It guaranteed to find a continuous output sequence, by definition.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AD170-AB5F-8742-A021-9CBB7C385936}" type="datetimeFigureOut">
              <a:rPr lang="en-US" smtClean="0"/>
              <a:pPr/>
              <a:t>3/27/16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2DBEB-68F6-9643-8887-06D964D70B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249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Accurate, Low Energy Trajectory Mapping For Mobile Phones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887" y="4838778"/>
            <a:ext cx="8659319" cy="1752600"/>
          </a:xfrm>
        </p:spPr>
        <p:txBody>
          <a:bodyPr/>
          <a:lstStyle/>
          <a:p>
            <a:r>
              <a:rPr lang="en-US" dirty="0" err="1" smtClean="0">
                <a:solidFill>
                  <a:srgbClr val="800000"/>
                </a:solidFill>
              </a:rPr>
              <a:t>Arvind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Thiagarajan</a:t>
            </a:r>
            <a:r>
              <a:rPr lang="en-US" dirty="0" smtClean="0">
                <a:solidFill>
                  <a:srgbClr val="800000"/>
                </a:solidFill>
              </a:rPr>
              <a:t>, Lenin </a:t>
            </a:r>
            <a:r>
              <a:rPr lang="en-US" dirty="0" err="1" smtClean="0">
                <a:solidFill>
                  <a:srgbClr val="800000"/>
                </a:solidFill>
              </a:rPr>
              <a:t>Ravindranath</a:t>
            </a:r>
            <a:r>
              <a:rPr lang="en-US" dirty="0" smtClean="0">
                <a:solidFill>
                  <a:srgbClr val="800000"/>
                </a:solidFill>
              </a:rPr>
              <a:t>,</a:t>
            </a:r>
          </a:p>
          <a:p>
            <a:r>
              <a:rPr lang="en-US" dirty="0" err="1" smtClean="0">
                <a:solidFill>
                  <a:srgbClr val="800000"/>
                </a:solidFill>
              </a:rPr>
              <a:t>Hari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Balakrishnan</a:t>
            </a:r>
            <a:r>
              <a:rPr lang="en-US" dirty="0" smtClean="0">
                <a:solidFill>
                  <a:srgbClr val="800000"/>
                </a:solidFill>
              </a:rPr>
              <a:t>, Sam Madden, Lewis </a:t>
            </a:r>
            <a:r>
              <a:rPr lang="en-US" dirty="0" err="1" smtClean="0">
                <a:solidFill>
                  <a:srgbClr val="800000"/>
                </a:solidFill>
              </a:rPr>
              <a:t>Girod</a:t>
            </a:r>
            <a:endParaRPr lang="en-US" dirty="0" smtClean="0">
              <a:solidFill>
                <a:srgbClr val="800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MIT CSAIL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Picture 3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70" y="2502687"/>
            <a:ext cx="719515" cy="844734"/>
          </a:xfrm>
          <a:prstGeom prst="rect">
            <a:avLst/>
          </a:prstGeom>
        </p:spPr>
      </p:pic>
      <p:pic>
        <p:nvPicPr>
          <p:cNvPr id="5" name="Picture 4" descr="sleek-pho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120" y="3511989"/>
            <a:ext cx="1133462" cy="850096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 flipV="1">
            <a:off x="2905682" y="2761480"/>
            <a:ext cx="4733761" cy="894836"/>
          </a:xfrm>
          <a:prstGeom prst="curvedConnector3">
            <a:avLst>
              <a:gd name="adj1" fmla="val 50000"/>
            </a:avLst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42" y="3680922"/>
            <a:ext cx="719515" cy="844734"/>
          </a:xfrm>
          <a:prstGeom prst="rect">
            <a:avLst/>
          </a:prstGeom>
        </p:spPr>
      </p:pic>
      <p:pic>
        <p:nvPicPr>
          <p:cNvPr id="13" name="Picture 12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957" y="1957054"/>
            <a:ext cx="719515" cy="844734"/>
          </a:xfrm>
          <a:prstGeom prst="rect">
            <a:avLst/>
          </a:prstGeom>
        </p:spPr>
      </p:pic>
      <p:pic>
        <p:nvPicPr>
          <p:cNvPr id="14" name="Picture 13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66" y="3347421"/>
            <a:ext cx="719515" cy="844734"/>
          </a:xfrm>
          <a:prstGeom prst="rect">
            <a:avLst/>
          </a:prstGeom>
        </p:spPr>
      </p:pic>
      <p:pic>
        <p:nvPicPr>
          <p:cNvPr id="16" name="Picture 15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42" y="3680922"/>
            <a:ext cx="719515" cy="84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Gill Sans" charset="0"/>
                <a:ea typeface="ＭＳ Ｐゴシック" charset="-128"/>
              </a:rPr>
              <a:t>Approach: </a:t>
            </a:r>
            <a:r>
              <a:rPr lang="en-US" altLang="ja-JP" dirty="0" smtClean="0">
                <a:latin typeface="Gill Sans" charset="0"/>
                <a:ea typeface="ＭＳ Ｐゴシック" charset="-128"/>
              </a:rPr>
              <a:t>Use low-power sensors</a:t>
            </a:r>
            <a:endParaRPr lang="en-US" altLang="ja-JP" dirty="0">
              <a:latin typeface="Gill Sans" charset="0"/>
              <a:ea typeface="ＭＳ Ｐゴシック" charset="-128"/>
            </a:endParaRPr>
          </a:p>
        </p:txBody>
      </p:sp>
      <p:cxnSp>
        <p:nvCxnSpPr>
          <p:cNvPr id="32770" name="Straight Arrow Connector 5"/>
          <p:cNvCxnSpPr>
            <a:cxnSpLocks noChangeShapeType="1"/>
          </p:cNvCxnSpPr>
          <p:nvPr/>
        </p:nvCxnSpPr>
        <p:spPr bwMode="auto">
          <a:xfrm>
            <a:off x="2286000" y="5570538"/>
            <a:ext cx="5181600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32771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305595" y="3590131"/>
            <a:ext cx="3960812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2642641" y="5953125"/>
            <a:ext cx="50761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2800" dirty="0" smtClean="0">
                <a:latin typeface="Calibri" charset="0"/>
              </a:rPr>
              <a:t>Raw accuracy </a:t>
            </a:r>
            <a:r>
              <a:rPr lang="en-US" altLang="ja-JP" sz="2800" dirty="0">
                <a:latin typeface="Calibri" charset="0"/>
              </a:rPr>
              <a:t>of position samples</a:t>
            </a:r>
          </a:p>
        </p:txBody>
      </p:sp>
      <p:sp>
        <p:nvSpPr>
          <p:cNvPr id="32773" name="TextBox 11"/>
          <p:cNvSpPr txBox="1">
            <a:spLocks noChangeArrowheads="1"/>
          </p:cNvSpPr>
          <p:nvPr/>
        </p:nvSpPr>
        <p:spPr bwMode="auto">
          <a:xfrm>
            <a:off x="152370" y="2834005"/>
            <a:ext cx="209714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800" dirty="0" smtClean="0">
                <a:latin typeface="Calibri" charset="0"/>
              </a:rPr>
              <a:t>Relative</a:t>
            </a:r>
          </a:p>
          <a:p>
            <a:pPr algn="ctr"/>
            <a:r>
              <a:rPr lang="en-US" altLang="ja-JP" sz="2800" dirty="0" smtClean="0">
                <a:latin typeface="Calibri" charset="0"/>
              </a:rPr>
              <a:t>Energy</a:t>
            </a:r>
            <a:endParaRPr lang="en-US" altLang="ja-JP" sz="2800" dirty="0">
              <a:latin typeface="Calibri" charset="0"/>
            </a:endParaRPr>
          </a:p>
          <a:p>
            <a:pPr algn="ctr"/>
            <a:r>
              <a:rPr lang="en-US" altLang="ja-JP" sz="2800" dirty="0" smtClean="0">
                <a:latin typeface="Calibri" charset="0"/>
              </a:rPr>
              <a:t>consumption</a:t>
            </a:r>
            <a:endParaRPr lang="en-US" altLang="ja-JP" sz="2800" dirty="0">
              <a:latin typeface="Calibri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30963" y="4973638"/>
            <a:ext cx="12878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2800" dirty="0" smtClean="0">
                <a:solidFill>
                  <a:srgbClr val="008000"/>
                </a:solidFill>
                <a:latin typeface="Calibri" charset="0"/>
              </a:rPr>
              <a:t>Cellular</a:t>
            </a:r>
            <a:endParaRPr lang="en-US" altLang="ja-JP" sz="2800" dirty="0">
              <a:solidFill>
                <a:srgbClr val="008000"/>
              </a:solidFill>
              <a:latin typeface="Calibri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409825" y="1914525"/>
            <a:ext cx="942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  <a:latin typeface="Calibri" charset="0"/>
              </a:rPr>
              <a:t>GPS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54450" y="3133725"/>
            <a:ext cx="1022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800" dirty="0">
                <a:solidFill>
                  <a:schemeClr val="accent3">
                    <a:lumMod val="50000"/>
                  </a:schemeClr>
                </a:solidFill>
                <a:latin typeface="Calibri" charset="0"/>
              </a:rPr>
              <a:t>Wi-Fi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017963" y="5584825"/>
            <a:ext cx="7826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charset="0"/>
              </a:rPr>
              <a:t>75m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483350" y="5584825"/>
            <a:ext cx="720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latin typeface="Calibri" charset="0"/>
              </a:rPr>
              <a:t>3</a:t>
            </a:r>
            <a:r>
              <a:rPr lang="en-US" altLang="ja-JP" dirty="0" smtClean="0">
                <a:latin typeface="Calibri" charset="0"/>
              </a:rPr>
              <a:t>00m</a:t>
            </a:r>
            <a:endParaRPr lang="en-US" altLang="ja-JP" dirty="0">
              <a:latin typeface="Calibri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362200" y="5572125"/>
            <a:ext cx="1057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charset="0"/>
              </a:rPr>
              <a:t>5-10m</a:t>
            </a:r>
          </a:p>
        </p:txBody>
      </p:sp>
      <p:sp>
        <p:nvSpPr>
          <p:cNvPr id="2" name="Rectangle 1"/>
          <p:cNvSpPr/>
          <p:nvPr/>
        </p:nvSpPr>
        <p:spPr>
          <a:xfrm>
            <a:off x="3931920" y="19145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Close to standby energy (</a:t>
            </a:r>
            <a:r>
              <a:rPr lang="en-US" b="1" dirty="0"/>
              <a:t>&lt; 1 </a:t>
            </a:r>
            <a:r>
              <a:rPr lang="en-US" b="1" dirty="0" err="1"/>
              <a:t>mW</a:t>
            </a:r>
            <a:r>
              <a:rPr lang="en-US" b="1" dirty="0"/>
              <a:t> extra energy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Much more energy efficient than GPS/</a:t>
            </a:r>
            <a:r>
              <a:rPr lang="en-US" dirty="0" err="1"/>
              <a:t>WiFi</a:t>
            </a:r>
            <a:r>
              <a:rPr lang="en-US" dirty="0"/>
              <a:t> (400, 100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15"/>
          <p:cNvSpPr txBox="1">
            <a:spLocks/>
          </p:cNvSpPr>
          <p:nvPr/>
        </p:nvSpPr>
        <p:spPr>
          <a:xfrm>
            <a:off x="457200" y="1637267"/>
            <a:ext cx="8229600" cy="44888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Prior work</a:t>
            </a:r>
          </a:p>
          <a:p>
            <a:pPr lvl="1"/>
            <a:r>
              <a:rPr lang="en-US" sz="2000" dirty="0" smtClean="0"/>
              <a:t>Intermittent GPS (Microsoft – </a:t>
            </a:r>
            <a:r>
              <a:rPr lang="en-US" sz="2000" dirty="0" err="1" smtClean="0"/>
              <a:t>Krumm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Wi-Fi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VTrack</a:t>
            </a:r>
            <a:r>
              <a:rPr lang="en-US" sz="2000" dirty="0"/>
              <a:t> </a:t>
            </a:r>
            <a:r>
              <a:rPr lang="en-US" sz="2000" dirty="0" smtClean="0"/>
              <a:t>– from same group as </a:t>
            </a:r>
            <a:r>
              <a:rPr lang="en-US" sz="2000" dirty="0" err="1" smtClean="0"/>
              <a:t>CTrack</a:t>
            </a:r>
            <a:r>
              <a:rPr lang="en-US" sz="2000" dirty="0" smtClean="0"/>
              <a:t> – </a:t>
            </a:r>
            <a:r>
              <a:rPr lang="en-US" sz="2000" dirty="0" err="1" smtClean="0"/>
              <a:t>CarTel</a:t>
            </a:r>
            <a:r>
              <a:rPr lang="en-US" sz="2000" dirty="0" smtClean="0"/>
              <a:t> project)</a:t>
            </a:r>
          </a:p>
          <a:p>
            <a:pPr lvl="1"/>
            <a:endParaRPr lang="en-US" sz="2000" dirty="0"/>
          </a:p>
          <a:p>
            <a:r>
              <a:rPr lang="en-US" sz="2400" dirty="0" err="1" smtClean="0"/>
              <a:t>CTrack</a:t>
            </a:r>
            <a:r>
              <a:rPr lang="en-US" sz="2400" dirty="0" smtClean="0"/>
              <a:t> paper</a:t>
            </a:r>
          </a:p>
          <a:p>
            <a:pPr lvl="1"/>
            <a:r>
              <a:rPr lang="en-US" sz="2000" dirty="0" smtClean="0"/>
              <a:t>Cellular fingerprints</a:t>
            </a:r>
          </a:p>
          <a:p>
            <a:pPr lvl="1"/>
            <a:r>
              <a:rPr lang="en-US" sz="2000" dirty="0" smtClean="0"/>
              <a:t>Better energy</a:t>
            </a:r>
          </a:p>
          <a:p>
            <a:pPr lvl="1"/>
            <a:r>
              <a:rPr lang="en-US" sz="2000" dirty="0" smtClean="0"/>
              <a:t>Accuracy?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8276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384" y="1188572"/>
            <a:ext cx="5383334" cy="40365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5" name="Line 6"/>
          <p:cNvSpPr>
            <a:spLocks noChangeAspect="1" noChangeShapeType="1"/>
          </p:cNvSpPr>
          <p:nvPr/>
        </p:nvSpPr>
        <p:spPr bwMode="auto">
          <a:xfrm rot="21360000">
            <a:off x="3439181" y="2178932"/>
            <a:ext cx="1031615" cy="192034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42718" y="2415516"/>
            <a:ext cx="2968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closest road to a position </a:t>
            </a:r>
          </a:p>
          <a:p>
            <a:pPr algn="ctr"/>
            <a:r>
              <a:rPr lang="en-US" sz="2800" dirty="0" smtClean="0"/>
              <a:t>sample is </a:t>
            </a:r>
            <a:r>
              <a:rPr lang="en-US" sz="2800" b="1" dirty="0" smtClean="0"/>
              <a:t>not</a:t>
            </a:r>
            <a:r>
              <a:rPr lang="en-US" sz="2800" dirty="0" smtClean="0"/>
              <a:t> where it originally came from</a:t>
            </a:r>
            <a:endParaRPr lang="en-US" sz="2800" dirty="0"/>
          </a:p>
        </p:txBody>
      </p:sp>
      <p:sp>
        <p:nvSpPr>
          <p:cNvPr id="18" name="Content Placeholder 12"/>
          <p:cNvSpPr txBox="1">
            <a:spLocks/>
          </p:cNvSpPr>
          <p:nvPr/>
        </p:nvSpPr>
        <p:spPr>
          <a:xfrm>
            <a:off x="457200" y="5346089"/>
            <a:ext cx="8229600" cy="566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/>
              <a:t>Exploit both previous and future location information</a:t>
            </a:r>
          </a:p>
        </p:txBody>
      </p:sp>
      <p:sp>
        <p:nvSpPr>
          <p:cNvPr id="7" name="Oval 6"/>
          <p:cNvSpPr/>
          <p:nvPr/>
        </p:nvSpPr>
        <p:spPr>
          <a:xfrm>
            <a:off x="1282089" y="4209129"/>
            <a:ext cx="653150" cy="653165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7"/>
          </p:cNvCxnSpPr>
          <p:nvPr/>
        </p:nvCxnSpPr>
        <p:spPr>
          <a:xfrm rot="5400000" flipH="1" flipV="1">
            <a:off x="3564397" y="1335291"/>
            <a:ext cx="1244682" cy="4694302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570990" y="3720505"/>
            <a:ext cx="1593026" cy="1443548"/>
          </a:xfrm>
          <a:prstGeom prst="line">
            <a:avLst/>
          </a:prstGeom>
          <a:ln w="44450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5757493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 smtClean="0"/>
              <a:t>Don’t overly weight </a:t>
            </a:r>
            <a:r>
              <a:rPr lang="en-US" sz="2400" i="1" dirty="0" smtClean="0"/>
              <a:t>any one </a:t>
            </a:r>
            <a:r>
              <a:rPr lang="en-US" sz="2400" dirty="0" smtClean="0"/>
              <a:t>location sample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6183269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 smtClean="0"/>
              <a:t>Find a </a:t>
            </a:r>
            <a:r>
              <a:rPr lang="en-US" sz="2400" i="1" dirty="0" smtClean="0"/>
              <a:t>continuous (unbroken) sequence </a:t>
            </a:r>
            <a:r>
              <a:rPr lang="en-US" sz="2400" dirty="0" smtClean="0"/>
              <a:t>of roads</a:t>
            </a:r>
          </a:p>
        </p:txBody>
      </p:sp>
      <p:sp>
        <p:nvSpPr>
          <p:cNvPr id="19" name="Oval 18"/>
          <p:cNvSpPr/>
          <p:nvPr/>
        </p:nvSpPr>
        <p:spPr>
          <a:xfrm>
            <a:off x="457200" y="4535711"/>
            <a:ext cx="653150" cy="653165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35239" y="3060101"/>
            <a:ext cx="653150" cy="653165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33739" y="2559336"/>
            <a:ext cx="653150" cy="653165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06773" y="4829596"/>
            <a:ext cx="10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Previous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39587" y="2690769"/>
            <a:ext cx="80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33464" y="223884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Outlier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3620" y="77421"/>
            <a:ext cx="8229600" cy="1143000"/>
          </a:xfrm>
        </p:spPr>
        <p:txBody>
          <a:bodyPr/>
          <a:lstStyle/>
          <a:p>
            <a:r>
              <a:rPr lang="en-US" dirty="0" smtClean="0"/>
              <a:t>Noisy Data (Wi-Fi example)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755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6.2963E-6 L -0.02778 -0.04328 " pathEditMode="relative" ptsTypes="AA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7" grpId="0" animBg="1"/>
      <p:bldP spid="7" grpId="1" animBg="1"/>
      <p:bldP spid="7" grpId="2" animBg="1"/>
      <p:bldP spid="12" grpId="0"/>
      <p:bldP spid="13" grpId="0"/>
      <p:bldP spid="19" grpId="0" animBg="1"/>
      <p:bldP spid="19" grpId="1" animBg="1"/>
      <p:bldP spid="20" grpId="0" animBg="1"/>
      <p:bldP spid="20" grpId="1" animBg="1"/>
      <p:bldP spid="27" grpId="0" animBg="1"/>
      <p:bldP spid="27" grpId="1" animBg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13" name="Rectangle 37"/>
          <p:cNvSpPr>
            <a:spLocks noChangeArrowheads="1"/>
          </p:cNvSpPr>
          <p:nvPr/>
        </p:nvSpPr>
        <p:spPr bwMode="auto">
          <a:xfrm>
            <a:off x="4235450" y="4357688"/>
            <a:ext cx="184150" cy="519112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14" name="Rectangle 38"/>
          <p:cNvSpPr>
            <a:spLocks noChangeArrowheads="1"/>
          </p:cNvSpPr>
          <p:nvPr/>
        </p:nvSpPr>
        <p:spPr bwMode="auto">
          <a:xfrm>
            <a:off x="3530600" y="4600078"/>
            <a:ext cx="413177" cy="52322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</a:t>
            </a:r>
            <a:r>
              <a:rPr lang="en-US" sz="2800" b="1" baseline="-25000" dirty="0"/>
              <a:t>i</a:t>
            </a:r>
            <a:endParaRPr lang="en-US" sz="2800" b="1" dirty="0"/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038600" y="2759075"/>
            <a:ext cx="381000" cy="212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022318" y="2197016"/>
            <a:ext cx="4361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baseline="-25000" dirty="0">
                <a:solidFill>
                  <a:srgbClr val="FF0000"/>
                </a:solidFill>
              </a:rPr>
              <a:t>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4" name="Straight Arrow Connector 93"/>
          <p:cNvCxnSpPr>
            <a:cxnSpLocks noChangeShapeType="1"/>
            <a:endCxn id="152648" idx="3"/>
          </p:cNvCxnSpPr>
          <p:nvPr/>
        </p:nvCxnSpPr>
        <p:spPr bwMode="auto">
          <a:xfrm rot="10800000">
            <a:off x="3341286" y="2676483"/>
            <a:ext cx="589365" cy="187392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52648" name="Rectangle 72"/>
          <p:cNvSpPr>
            <a:spLocks noChangeArrowheads="1"/>
          </p:cNvSpPr>
          <p:nvPr/>
        </p:nvSpPr>
        <p:spPr bwMode="auto">
          <a:xfrm>
            <a:off x="1261569" y="2260984"/>
            <a:ext cx="20797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Noisy (</a:t>
            </a:r>
            <a:r>
              <a:rPr lang="en-US" sz="2400" b="1" dirty="0" err="1" smtClean="0">
                <a:solidFill>
                  <a:srgbClr val="FF0000"/>
                </a:solidFill>
              </a:rPr>
              <a:t>Lat,Lon</a:t>
            </a:r>
            <a:r>
              <a:rPr lang="en-US" sz="24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(Observable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52649" name="Rectangle 73"/>
          <p:cNvSpPr>
            <a:spLocks noChangeArrowheads="1"/>
          </p:cNvSpPr>
          <p:nvPr/>
        </p:nvSpPr>
        <p:spPr bwMode="auto">
          <a:xfrm>
            <a:off x="1102963" y="4321028"/>
            <a:ext cx="20253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Road </a:t>
            </a:r>
            <a:r>
              <a:rPr lang="en-US" sz="2400" b="1" dirty="0" smtClean="0"/>
              <a:t>Segment </a:t>
            </a:r>
          </a:p>
          <a:p>
            <a:pPr algn="l"/>
            <a:r>
              <a:rPr lang="en-US" sz="2400" b="1" dirty="0"/>
              <a:t>(Hidden State)</a:t>
            </a:r>
          </a:p>
        </p:txBody>
      </p:sp>
      <p:cxnSp>
        <p:nvCxnSpPr>
          <p:cNvPr id="2" name="Straight Arrow Connector 93"/>
          <p:cNvCxnSpPr>
            <a:cxnSpLocks noChangeShapeType="1"/>
          </p:cNvCxnSpPr>
          <p:nvPr/>
        </p:nvCxnSpPr>
        <p:spPr bwMode="auto">
          <a:xfrm rot="10800000" flipV="1">
            <a:off x="3053834" y="4501982"/>
            <a:ext cx="394166" cy="28110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52661" name="Freeform 85"/>
          <p:cNvSpPr>
            <a:spLocks/>
          </p:cNvSpPr>
          <p:nvPr/>
        </p:nvSpPr>
        <p:spPr bwMode="auto">
          <a:xfrm>
            <a:off x="4343400" y="3657600"/>
            <a:ext cx="19812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576" y="0"/>
              </a:cxn>
              <a:cxn ang="0">
                <a:pos x="1248" y="384"/>
              </a:cxn>
            </a:cxnLst>
            <a:rect l="0" t="0" r="r" b="b"/>
            <a:pathLst>
              <a:path w="1248" h="384">
                <a:moveTo>
                  <a:pt x="0" y="384"/>
                </a:moveTo>
                <a:cubicBezTo>
                  <a:pt x="184" y="192"/>
                  <a:pt x="368" y="0"/>
                  <a:pt x="576" y="0"/>
                </a:cubicBezTo>
                <a:cubicBezTo>
                  <a:pt x="784" y="0"/>
                  <a:pt x="1136" y="320"/>
                  <a:pt x="1248" y="384"/>
                </a:cubicBezTo>
              </a:path>
            </a:pathLst>
          </a:custGeom>
          <a:noFill/>
          <a:ln w="635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62" name="Line 86"/>
          <p:cNvSpPr>
            <a:spLocks noChangeShapeType="1"/>
          </p:cNvSpPr>
          <p:nvPr/>
        </p:nvSpPr>
        <p:spPr bwMode="auto">
          <a:xfrm flipH="1" flipV="1">
            <a:off x="4267200" y="2971800"/>
            <a:ext cx="76200" cy="12954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63" name="Rectangle 87"/>
          <p:cNvSpPr>
            <a:spLocks noChangeArrowheads="1"/>
          </p:cNvSpPr>
          <p:nvPr/>
        </p:nvSpPr>
        <p:spPr bwMode="auto">
          <a:xfrm>
            <a:off x="763393" y="3292055"/>
            <a:ext cx="5007582" cy="83099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Emission Score </a:t>
            </a:r>
          </a:p>
          <a:p>
            <a:pPr algn="ctr"/>
            <a:r>
              <a:rPr lang="en-US" sz="2400" b="1" dirty="0" err="1" smtClean="0">
                <a:solidFill>
                  <a:srgbClr val="FF0000"/>
                </a:solidFill>
              </a:rPr>
              <a:t>E(p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dirty="0" err="1" smtClean="0">
                <a:solidFill>
                  <a:srgbClr val="FF0000"/>
                </a:solidFill>
              </a:rPr>
              <a:t>S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2664" name="Rectangle 88"/>
          <p:cNvSpPr>
            <a:spLocks noChangeArrowheads="1"/>
          </p:cNvSpPr>
          <p:nvPr/>
        </p:nvSpPr>
        <p:spPr bwMode="auto">
          <a:xfrm>
            <a:off x="4209175" y="4774429"/>
            <a:ext cx="2247900" cy="1107996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Transition Score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err="1" smtClean="0"/>
              <a:t>T</a:t>
            </a:r>
            <a:r>
              <a:rPr lang="en-US" sz="2400" b="1" dirty="0" err="1"/>
              <a:t>(S</a:t>
            </a:r>
            <a:r>
              <a:rPr lang="en-US" sz="2400" b="1" baseline="-25000" dirty="0" err="1"/>
              <a:t>i</a:t>
            </a:r>
            <a:r>
              <a:rPr lang="en-US" sz="2400" b="1" baseline="-25000" dirty="0"/>
              <a:t>, </a:t>
            </a:r>
            <a:r>
              <a:rPr lang="en-US" sz="2400" b="1" dirty="0"/>
              <a:t>S</a:t>
            </a:r>
            <a:r>
              <a:rPr lang="en-US" sz="2400" b="1" baseline="-25000" dirty="0"/>
              <a:t>i+1</a:t>
            </a:r>
            <a:r>
              <a:rPr lang="en-US" sz="2400" b="1" dirty="0"/>
              <a:t>)</a:t>
            </a:r>
          </a:p>
          <a:p>
            <a:endParaRPr lang="en-US" dirty="0"/>
          </a:p>
        </p:txBody>
      </p:sp>
      <p:sp>
        <p:nvSpPr>
          <p:cNvPr id="152666" name="Line 90"/>
          <p:cNvSpPr>
            <a:spLocks noChangeShapeType="1"/>
          </p:cNvSpPr>
          <p:nvPr/>
        </p:nvSpPr>
        <p:spPr bwMode="auto">
          <a:xfrm>
            <a:off x="5181600" y="3917950"/>
            <a:ext cx="156379" cy="95885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68" name="Line 92"/>
          <p:cNvSpPr>
            <a:spLocks noChangeShapeType="1"/>
          </p:cNvSpPr>
          <p:nvPr/>
        </p:nvSpPr>
        <p:spPr bwMode="auto">
          <a:xfrm flipV="1">
            <a:off x="6324600" y="2971800"/>
            <a:ext cx="76200" cy="12954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69" name="Rectangle 93"/>
          <p:cNvSpPr>
            <a:spLocks noChangeArrowheads="1"/>
          </p:cNvSpPr>
          <p:nvPr/>
        </p:nvSpPr>
        <p:spPr bwMode="auto">
          <a:xfrm>
            <a:off x="0" y="5710633"/>
            <a:ext cx="9144000" cy="83099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</a:rPr>
              <a:t>Dynamic Program Finds Best State Sequence (cf. </a:t>
            </a:r>
            <a:r>
              <a:rPr lang="en-US" sz="2400" dirty="0" err="1" smtClean="0">
                <a:solidFill>
                  <a:srgbClr val="000090"/>
                </a:solidFill>
              </a:rPr>
              <a:t>Viterbi</a:t>
            </a:r>
            <a:r>
              <a:rPr lang="en-US" sz="2400" dirty="0" smtClean="0">
                <a:solidFill>
                  <a:srgbClr val="000090"/>
                </a:solidFill>
              </a:rPr>
              <a:t>)</a:t>
            </a:r>
          </a:p>
          <a:p>
            <a:pPr algn="ctr"/>
            <a:r>
              <a:rPr lang="en-US" sz="2400" dirty="0" smtClean="0">
                <a:solidFill>
                  <a:srgbClr val="000090"/>
                </a:solidFill>
              </a:rPr>
              <a:t>“Best” =&gt; Max Product of Emission and Transition Scores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457200" y="1094324"/>
            <a:ext cx="8229600" cy="11947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Maps noisy observations (coordinates) to hidden states (underlying road segments)</a:t>
            </a:r>
            <a:endParaRPr lang="en-US" sz="2800" dirty="0"/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6210300" y="2757512"/>
            <a:ext cx="381000" cy="212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070118" y="2195453"/>
            <a:ext cx="6766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i+1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095" y="4282959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49295" y="4590219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557145" y="4443223"/>
            <a:ext cx="1382723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6632600" y="4608157"/>
            <a:ext cx="653727" cy="52322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S</a:t>
            </a:r>
            <a:r>
              <a:rPr lang="en-US" sz="2800" b="1" baseline="-25000" dirty="0" smtClean="0"/>
              <a:t>i+1</a:t>
            </a:r>
            <a:endParaRPr lang="en-US" sz="2800" b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633238" y="4265612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633238" y="4602131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47488" y="4444811"/>
            <a:ext cx="1382723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62979"/>
            <a:ext cx="8229600" cy="1143000"/>
          </a:xfrm>
        </p:spPr>
        <p:txBody>
          <a:bodyPr/>
          <a:lstStyle/>
          <a:p>
            <a:r>
              <a:rPr lang="en-US" dirty="0" smtClean="0"/>
              <a:t>Solution: Hidden Markov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77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7200" y="-60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Emission Score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721486" y="4202580"/>
            <a:ext cx="381000" cy="2127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05204" y="3679360"/>
            <a:ext cx="4361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baseline="-25000" dirty="0">
                <a:solidFill>
                  <a:srgbClr val="FF0000"/>
                </a:solidFill>
              </a:rPr>
              <a:t>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Line 86"/>
          <p:cNvSpPr>
            <a:spLocks noChangeShapeType="1"/>
          </p:cNvSpPr>
          <p:nvPr/>
        </p:nvSpPr>
        <p:spPr bwMode="auto">
          <a:xfrm flipH="1" flipV="1">
            <a:off x="1919111" y="4415305"/>
            <a:ext cx="0" cy="545519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14006" y="4962488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01206" y="5269748"/>
            <a:ext cx="1382723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09056" y="5122752"/>
            <a:ext cx="1382723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1728172" y="5196608"/>
            <a:ext cx="413177" cy="52322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</a:t>
            </a:r>
            <a:r>
              <a:rPr lang="en-US" sz="2800" b="1" baseline="-25000" dirty="0"/>
              <a:t>i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27774" y="4404477"/>
            <a:ext cx="377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57201" y="1162682"/>
            <a:ext cx="6665382" cy="24991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Emission Score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E(p</a:t>
            </a:r>
            <a:r>
              <a:rPr lang="en-US" baseline="-25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,S</a:t>
            </a:r>
            <a:r>
              <a:rPr lang="en-US" baseline="-25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= e</a:t>
            </a:r>
            <a:r>
              <a:rPr 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-d</a:t>
            </a:r>
            <a:r>
              <a:rPr lang="en-US" baseline="5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/σ</a:t>
            </a:r>
            <a:r>
              <a:rPr lang="en-US" baseline="5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sensor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Intuition: pts closer to a segment are more likely to come from it</a:t>
            </a:r>
          </a:p>
          <a:p>
            <a:pPr lvl="1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σ</a:t>
            </a:r>
            <a:r>
              <a:rPr lang="en-US" baseline="-25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sensor</a:t>
            </a:r>
            <a:r>
              <a:rPr 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depends 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GPS/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WiFi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/Cellular </a:t>
            </a:r>
          </a:p>
          <a:p>
            <a:pPr>
              <a:buNone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5" descr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9610" y="3405839"/>
            <a:ext cx="4247960" cy="31852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4" name="Line 6"/>
          <p:cNvSpPr>
            <a:spLocks noChangeAspect="1" noChangeShapeType="1"/>
          </p:cNvSpPr>
          <p:nvPr/>
        </p:nvSpPr>
        <p:spPr bwMode="auto">
          <a:xfrm rot="21360000">
            <a:off x="6304226" y="4181915"/>
            <a:ext cx="810081" cy="150796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7200" y="-60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Transition Score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6200000" flipH="1">
            <a:off x="6303833" y="1227723"/>
            <a:ext cx="1241889" cy="979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5968974" y="1467334"/>
            <a:ext cx="1040812" cy="849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6171544" y="1317679"/>
            <a:ext cx="1040815" cy="8947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6244586" y="1889227"/>
            <a:ext cx="413177" cy="52322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</a:t>
            </a:r>
            <a:r>
              <a:rPr lang="en-US" sz="2800" b="1" baseline="-25000" dirty="0"/>
              <a:t>i</a:t>
            </a:r>
            <a:endParaRPr lang="en-US" sz="2800" b="1" dirty="0"/>
          </a:p>
        </p:txBody>
      </p:sp>
      <p:sp>
        <p:nvSpPr>
          <p:cNvPr id="32" name="Content Placeholder 21"/>
          <p:cNvSpPr txBox="1">
            <a:spLocks/>
          </p:cNvSpPr>
          <p:nvPr/>
        </p:nvSpPr>
        <p:spPr>
          <a:xfrm>
            <a:off x="608578" y="1290500"/>
            <a:ext cx="4570200" cy="5150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 Score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,S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i+1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if segments are not adjacent or not enough time has been spent on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8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if segments are adjacent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enough time has been spent on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8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</a:p>
          <a:p>
            <a:pPr marL="285750" indent="-285750">
              <a:spcBef>
                <a:spcPct val="20000"/>
              </a:spcBef>
              <a:buFont typeface="Arial"/>
              <a:buChar char="–"/>
            </a:pPr>
            <a:endParaRPr lang="en-US" sz="2800" b="1" baseline="-25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peed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constraint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 essential: because algorithm jumps around and follows noise in the input data without it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Decreases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error significantly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6412047" y="3047237"/>
            <a:ext cx="1039890" cy="24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6822015" y="3036655"/>
            <a:ext cx="1209218" cy="24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6637552" y="3059385"/>
            <a:ext cx="1071639" cy="31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38"/>
          <p:cNvSpPr>
            <a:spLocks noChangeArrowheads="1"/>
          </p:cNvSpPr>
          <p:nvPr/>
        </p:nvSpPr>
        <p:spPr bwMode="auto">
          <a:xfrm>
            <a:off x="6244586" y="2753837"/>
            <a:ext cx="653727" cy="52322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S</a:t>
            </a:r>
            <a:r>
              <a:rPr lang="en-US" sz="2800" b="1" baseline="-25000" dirty="0" smtClean="0"/>
              <a:t>i+1</a:t>
            </a:r>
            <a:endParaRPr lang="en-US" sz="2800" b="1" dirty="0"/>
          </a:p>
        </p:txBody>
      </p:sp>
      <p:pic>
        <p:nvPicPr>
          <p:cNvPr id="12" name="Picture 5" descr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651" y="3836857"/>
            <a:ext cx="3673136" cy="27542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3" name="Line 6"/>
          <p:cNvSpPr>
            <a:spLocks noChangeAspect="1" noChangeShapeType="1"/>
          </p:cNvSpPr>
          <p:nvPr/>
        </p:nvSpPr>
        <p:spPr bwMode="auto">
          <a:xfrm rot="21360000">
            <a:off x="7234898" y="4532628"/>
            <a:ext cx="700465" cy="130391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0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2895600" y="3900488"/>
            <a:ext cx="609600" cy="609600"/>
          </a:xfrm>
          <a:prstGeom prst="ellipse">
            <a:avLst/>
          </a:prstGeom>
          <a:solidFill>
            <a:srgbClr val="FFCC66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 dirty="0"/>
              <a:t>S1</a:t>
            </a: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2895600" y="4675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S2</a:t>
            </a: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2895600" y="5437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S3</a:t>
            </a: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>
            <a:off x="3505200" y="4237038"/>
            <a:ext cx="4572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2971800" y="3352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8000"/>
                </a:solidFill>
              </a:rPr>
              <a:t>p1</a:t>
            </a:r>
          </a:p>
        </p:txBody>
      </p:sp>
      <p:sp>
        <p:nvSpPr>
          <p:cNvPr id="2" name="TextBox 98"/>
          <p:cNvSpPr txBox="1">
            <a:spLocks noChangeArrowheads="1"/>
          </p:cNvSpPr>
          <p:nvPr/>
        </p:nvSpPr>
        <p:spPr bwMode="auto">
          <a:xfrm>
            <a:off x="2971800" y="6156325"/>
            <a:ext cx="4358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/>
              <a:t>S1</a:t>
            </a:r>
          </a:p>
        </p:txBody>
      </p:sp>
      <p:sp>
        <p:nvSpPr>
          <p:cNvPr id="113711" name="Rectangle 47"/>
          <p:cNvSpPr>
            <a:spLocks noChangeArrowheads="1"/>
          </p:cNvSpPr>
          <p:nvPr/>
        </p:nvSpPr>
        <p:spPr bwMode="auto">
          <a:xfrm>
            <a:off x="298258" y="4868258"/>
            <a:ext cx="2443547" cy="156966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S1 S2 S3 S3 has </a:t>
            </a:r>
          </a:p>
          <a:p>
            <a:pPr algn="ctr"/>
            <a:r>
              <a:rPr lang="en-US" sz="2400" dirty="0"/>
              <a:t>score 0, isn’t </a:t>
            </a:r>
          </a:p>
          <a:p>
            <a:pPr algn="ctr"/>
            <a:r>
              <a:rPr lang="en-US" sz="2400" dirty="0"/>
              <a:t>permitted </a:t>
            </a:r>
          </a:p>
          <a:p>
            <a:pPr algn="ctr"/>
            <a:r>
              <a:rPr lang="en-US" sz="2400" dirty="0"/>
              <a:t>(speed constraint)</a:t>
            </a:r>
            <a:endParaRPr lang="en-US" dirty="0"/>
          </a:p>
        </p:txBody>
      </p:sp>
      <p:cxnSp>
        <p:nvCxnSpPr>
          <p:cNvPr id="10" name="Straight Arrow Connector 95"/>
          <p:cNvCxnSpPr>
            <a:cxnSpLocks noChangeShapeType="1"/>
            <a:stCxn id="74" idx="5"/>
          </p:cNvCxnSpPr>
          <p:nvPr/>
        </p:nvCxnSpPr>
        <p:spPr bwMode="auto">
          <a:xfrm>
            <a:off x="3416300" y="4433888"/>
            <a:ext cx="533400" cy="54610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13725" name="Rectangle 61"/>
          <p:cNvSpPr>
            <a:spLocks noChangeArrowheads="1"/>
          </p:cNvSpPr>
          <p:nvPr/>
        </p:nvSpPr>
        <p:spPr bwMode="auto">
          <a:xfrm>
            <a:off x="228600" y="3729464"/>
            <a:ext cx="2367956" cy="83099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S1 S1 S3 S3 </a:t>
            </a:r>
            <a:r>
              <a:rPr lang="en-US" sz="2400" dirty="0"/>
              <a:t>is</a:t>
            </a:r>
          </a:p>
          <a:p>
            <a:pPr algn="ctr"/>
            <a:r>
              <a:rPr lang="en-US" sz="2400" dirty="0"/>
              <a:t>most likely match</a:t>
            </a:r>
            <a:endParaRPr lang="en-US" dirty="0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968750" y="3900488"/>
            <a:ext cx="609600" cy="609600"/>
          </a:xfrm>
          <a:prstGeom prst="ellipse">
            <a:avLst/>
          </a:prstGeom>
          <a:solidFill>
            <a:srgbClr val="FFCC66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 dirty="0"/>
              <a:t>S1</a:t>
            </a: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968750" y="4675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 dirty="0"/>
              <a:t>S2</a:t>
            </a: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968750" y="54244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S3</a:t>
            </a: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5035550" y="3913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S1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5035550" y="4675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S2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035550" y="5411788"/>
            <a:ext cx="609600" cy="609600"/>
          </a:xfrm>
          <a:prstGeom prst="ellipse">
            <a:avLst/>
          </a:prstGeom>
          <a:solidFill>
            <a:srgbClr val="FFCC66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S3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102350" y="3913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S1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102350" y="4675188"/>
            <a:ext cx="6096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/>
              <a:t>S2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6102350" y="5456238"/>
            <a:ext cx="609600" cy="609600"/>
          </a:xfrm>
          <a:prstGeom prst="ellipse">
            <a:avLst/>
          </a:prstGeom>
          <a:solidFill>
            <a:srgbClr val="FFCC66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000" dirty="0"/>
              <a:t>S3</a:t>
            </a:r>
          </a:p>
        </p:txBody>
      </p:sp>
      <p:cxnSp>
        <p:nvCxnSpPr>
          <p:cNvPr id="55" name="Straight Arrow Connector 54"/>
          <p:cNvCxnSpPr>
            <a:cxnSpLocks noChangeShapeType="1"/>
            <a:stCxn id="46" idx="6"/>
            <a:endCxn id="51" idx="1"/>
          </p:cNvCxnSpPr>
          <p:nvPr/>
        </p:nvCxnSpPr>
        <p:spPr bwMode="auto">
          <a:xfrm>
            <a:off x="4578350" y="4205288"/>
            <a:ext cx="546474" cy="129577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6" name="Straight Arrow Connector 55"/>
          <p:cNvCxnSpPr>
            <a:cxnSpLocks noChangeShapeType="1"/>
          </p:cNvCxnSpPr>
          <p:nvPr/>
        </p:nvCxnSpPr>
        <p:spPr bwMode="auto">
          <a:xfrm>
            <a:off x="5645150" y="5772150"/>
            <a:ext cx="4572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978150" y="33528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4044950" y="33528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111750" y="3338513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p3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6183313" y="33528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 dirty="0">
                <a:solidFill>
                  <a:srgbClr val="FF0000"/>
                </a:solidFill>
              </a:rPr>
              <a:t>p4</a:t>
            </a:r>
          </a:p>
        </p:txBody>
      </p:sp>
      <p:sp>
        <p:nvSpPr>
          <p:cNvPr id="61" name="TextBox 99"/>
          <p:cNvSpPr txBox="1">
            <a:spLocks noChangeArrowheads="1"/>
          </p:cNvSpPr>
          <p:nvPr/>
        </p:nvSpPr>
        <p:spPr bwMode="auto">
          <a:xfrm>
            <a:off x="4044950" y="6156325"/>
            <a:ext cx="4358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/>
              <a:t>S2</a:t>
            </a:r>
          </a:p>
        </p:txBody>
      </p:sp>
      <p:sp>
        <p:nvSpPr>
          <p:cNvPr id="62" name="TextBox 100"/>
          <p:cNvSpPr txBox="1">
            <a:spLocks noChangeArrowheads="1"/>
          </p:cNvSpPr>
          <p:nvPr/>
        </p:nvSpPr>
        <p:spPr bwMode="auto">
          <a:xfrm>
            <a:off x="5111750" y="6142038"/>
            <a:ext cx="4358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/>
              <a:t>S3</a:t>
            </a:r>
          </a:p>
        </p:txBody>
      </p:sp>
      <p:sp>
        <p:nvSpPr>
          <p:cNvPr id="63" name="TextBox 101"/>
          <p:cNvSpPr txBox="1">
            <a:spLocks noChangeArrowheads="1"/>
          </p:cNvSpPr>
          <p:nvPr/>
        </p:nvSpPr>
        <p:spPr bwMode="auto">
          <a:xfrm>
            <a:off x="6183313" y="6156325"/>
            <a:ext cx="4358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/>
              <a:t>S3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07063" y="2895600"/>
            <a:ext cx="49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8000"/>
                </a:solidFill>
              </a:rPr>
              <a:t>p4</a:t>
            </a: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457200" y="-60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VTrack</a:t>
            </a:r>
            <a:r>
              <a:rPr lang="en-US" sz="440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 In Action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6" name="Straight Connector 65"/>
          <p:cNvCxnSpPr>
            <a:cxnSpLocks noChangeShapeType="1"/>
          </p:cNvCxnSpPr>
          <p:nvPr/>
        </p:nvCxnSpPr>
        <p:spPr bwMode="auto">
          <a:xfrm>
            <a:off x="3232150" y="2057400"/>
            <a:ext cx="114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 flipV="1">
            <a:off x="4375150" y="1447800"/>
            <a:ext cx="1676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68" name="Straight Connector 67"/>
          <p:cNvCxnSpPr>
            <a:cxnSpLocks noChangeShapeType="1"/>
          </p:cNvCxnSpPr>
          <p:nvPr/>
        </p:nvCxnSpPr>
        <p:spPr bwMode="auto">
          <a:xfrm>
            <a:off x="4375150" y="2057400"/>
            <a:ext cx="1676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3536950" y="1676400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4800600" y="1752600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5060950" y="2286000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5791200" y="2667000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2846388" y="1600200"/>
            <a:ext cx="4610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200" b="1" dirty="0"/>
              <a:t>S1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51550" y="1219200"/>
            <a:ext cx="4610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200" b="1"/>
              <a:t>S2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51550" y="2620963"/>
            <a:ext cx="4610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200" b="1"/>
              <a:t>S3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3431646" y="12192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648200" y="12954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945063" y="2498725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p3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5707063" y="2895600"/>
            <a:ext cx="45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FF0000"/>
                </a:solidFill>
              </a:rPr>
              <a:t>p4</a:t>
            </a:r>
          </a:p>
        </p:txBody>
      </p:sp>
      <p:sp>
        <p:nvSpPr>
          <p:cNvPr id="83" name="Line 32"/>
          <p:cNvSpPr>
            <a:spLocks noChangeShapeType="1"/>
          </p:cNvSpPr>
          <p:nvPr/>
        </p:nvSpPr>
        <p:spPr bwMode="auto">
          <a:xfrm>
            <a:off x="3352800" y="1981200"/>
            <a:ext cx="990600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35"/>
          <p:cNvSpPr>
            <a:spLocks/>
          </p:cNvSpPr>
          <p:nvPr/>
        </p:nvSpPr>
        <p:spPr bwMode="auto">
          <a:xfrm>
            <a:off x="4267200" y="1524000"/>
            <a:ext cx="1752600" cy="927100"/>
          </a:xfrm>
          <a:custGeom>
            <a:avLst/>
            <a:gdLst/>
            <a:ahLst/>
            <a:cxnLst>
              <a:cxn ang="0">
                <a:pos x="0" y="296"/>
              </a:cxn>
              <a:cxn ang="0">
                <a:pos x="864" y="8"/>
              </a:cxn>
              <a:cxn ang="0">
                <a:pos x="336" y="344"/>
              </a:cxn>
              <a:cxn ang="0">
                <a:pos x="1056" y="584"/>
              </a:cxn>
            </a:cxnLst>
            <a:rect l="0" t="0" r="r" b="b"/>
            <a:pathLst>
              <a:path w="1056" h="584">
                <a:moveTo>
                  <a:pt x="0" y="296"/>
                </a:moveTo>
                <a:cubicBezTo>
                  <a:pt x="404" y="148"/>
                  <a:pt x="808" y="0"/>
                  <a:pt x="864" y="8"/>
                </a:cubicBezTo>
                <a:cubicBezTo>
                  <a:pt x="920" y="16"/>
                  <a:pt x="304" y="248"/>
                  <a:pt x="336" y="344"/>
                </a:cubicBezTo>
                <a:cubicBezTo>
                  <a:pt x="368" y="440"/>
                  <a:pt x="936" y="544"/>
                  <a:pt x="1056" y="584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3" name="Straight Arrow Connector 95"/>
          <p:cNvCxnSpPr>
            <a:cxnSpLocks noChangeShapeType="1"/>
            <a:stCxn id="47" idx="5"/>
            <a:endCxn id="51" idx="2"/>
          </p:cNvCxnSpPr>
          <p:nvPr/>
        </p:nvCxnSpPr>
        <p:spPr bwMode="auto">
          <a:xfrm rot="16200000" flipH="1">
            <a:off x="4501776" y="5182814"/>
            <a:ext cx="521074" cy="546474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48776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914400" y="3419475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</a:pPr>
            <a:endParaRPr lang="en-US" sz="3200" i="1">
              <a:solidFill>
                <a:srgbClr val="FF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-60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Handling Gaps: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Interpolation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36910"/>
            <a:ext cx="8229600" cy="498925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VTrack’s</a:t>
            </a:r>
            <a:r>
              <a:rPr lang="en-US" sz="2400" dirty="0" smtClean="0"/>
              <a:t> HMM </a:t>
            </a:r>
            <a:r>
              <a:rPr lang="en-US" sz="2400" dirty="0" smtClean="0"/>
              <a:t>maps input to output samples one-to-one</a:t>
            </a:r>
          </a:p>
          <a:p>
            <a:r>
              <a:rPr lang="en-US" sz="2400" dirty="0" smtClean="0"/>
              <a:t>We need frequent (1 Hz) input because we want output to be continuous (so we can enforce adjacency constraint)</a:t>
            </a:r>
          </a:p>
          <a:p>
            <a:r>
              <a:rPr lang="en-US" sz="2400" dirty="0" smtClean="0"/>
              <a:t>Interpolate gaps, </a:t>
            </a:r>
            <a:r>
              <a:rPr lang="en-US" sz="2400" i="1" dirty="0" smtClean="0"/>
              <a:t>then </a:t>
            </a:r>
            <a:r>
              <a:rPr lang="en-US" sz="2400" dirty="0" smtClean="0"/>
              <a:t>run HMM </a:t>
            </a:r>
            <a:r>
              <a:rPr lang="en-US" sz="2400" dirty="0" smtClean="0"/>
              <a:t>(linear </a:t>
            </a:r>
            <a:r>
              <a:rPr lang="en-US" sz="2400" dirty="0" smtClean="0"/>
              <a:t>interpolation)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112415" y="4036851"/>
            <a:ext cx="1197690" cy="89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before-interpol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2823" y="3521910"/>
            <a:ext cx="3772866" cy="2655710"/>
          </a:xfrm>
          <a:prstGeom prst="rect">
            <a:avLst/>
          </a:prstGeom>
        </p:spPr>
      </p:pic>
      <p:pic>
        <p:nvPicPr>
          <p:cNvPr id="14" name="Picture 13" descr="after-interpol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27494" y="3519790"/>
            <a:ext cx="3768633" cy="2655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9828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 Problem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6154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dirty="0" smtClean="0"/>
              <a:t>Can we develop techniques to process </a:t>
            </a:r>
            <a:r>
              <a:rPr lang="en-US" dirty="0" smtClean="0">
                <a:solidFill>
                  <a:schemeClr val="tx1"/>
                </a:solidFill>
              </a:rPr>
              <a:t>cellular signal information to produce accurate trajectories?  </a:t>
            </a:r>
            <a:endParaRPr lang="en-US" dirty="0" smtClean="0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How accurate?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562" y="4264773"/>
            <a:ext cx="719515" cy="844734"/>
          </a:xfrm>
          <a:prstGeom prst="rect">
            <a:avLst/>
          </a:prstGeom>
        </p:spPr>
      </p:pic>
      <p:pic>
        <p:nvPicPr>
          <p:cNvPr id="5" name="Picture 4" descr="sleek-pho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12" y="5274075"/>
            <a:ext cx="1133462" cy="850096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 flipV="1">
            <a:off x="2626874" y="4523566"/>
            <a:ext cx="4733761" cy="894836"/>
          </a:xfrm>
          <a:prstGeom prst="curvedConnector3">
            <a:avLst>
              <a:gd name="adj1" fmla="val 50000"/>
            </a:avLst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34" y="5443008"/>
            <a:ext cx="719515" cy="844734"/>
          </a:xfrm>
          <a:prstGeom prst="rect">
            <a:avLst/>
          </a:prstGeom>
        </p:spPr>
      </p:pic>
      <p:pic>
        <p:nvPicPr>
          <p:cNvPr id="13" name="Picture 12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49" y="3719140"/>
            <a:ext cx="719515" cy="844734"/>
          </a:xfrm>
          <a:prstGeom prst="rect">
            <a:avLst/>
          </a:prstGeom>
        </p:spPr>
      </p:pic>
      <p:pic>
        <p:nvPicPr>
          <p:cNvPr id="14" name="Picture 13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58" y="5109507"/>
            <a:ext cx="719515" cy="844734"/>
          </a:xfrm>
          <a:prstGeom prst="rect">
            <a:avLst/>
          </a:prstGeom>
        </p:spPr>
      </p:pic>
      <p:pic>
        <p:nvPicPr>
          <p:cNvPr id="16" name="Picture 15" descr="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34" y="5443008"/>
            <a:ext cx="719515" cy="84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: Accurate Trajectory Mapping with Inaccurate Cellular Signals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Consumes </a:t>
            </a:r>
            <a:r>
              <a:rPr lang="en-US" i="1" dirty="0" smtClean="0"/>
              <a:t>no </a:t>
            </a:r>
            <a:r>
              <a:rPr lang="en-US" dirty="0" smtClean="0"/>
              <a:t>extra energy</a:t>
            </a:r>
          </a:p>
          <a:p>
            <a:endParaRPr lang="en-US" dirty="0" smtClean="0"/>
          </a:p>
          <a:p>
            <a:r>
              <a:rPr lang="en-US" dirty="0" smtClean="0"/>
              <a:t>New techniques achieve good enough accuracy for track-based apps</a:t>
            </a:r>
          </a:p>
          <a:p>
            <a:pPr lvl="1"/>
            <a:r>
              <a:rPr lang="en-US" dirty="0" smtClean="0"/>
              <a:t>“75% as accurate as 1 Hz GPS” </a:t>
            </a:r>
            <a:endParaRPr lang="en-US" dirty="0" smtClean="0"/>
          </a:p>
          <a:p>
            <a:pPr lvl="1"/>
            <a:r>
              <a:rPr lang="en-US" dirty="0" smtClean="0"/>
              <a:t>“As accurate as GPS every 2 minutes”</a:t>
            </a:r>
          </a:p>
          <a:p>
            <a:pPr lvl="1"/>
            <a:r>
              <a:rPr lang="en-US" dirty="0" smtClean="0"/>
              <a:t>As energy-efficient as GPS every 4 minutes and much more accurate”</a:t>
            </a:r>
            <a:endParaRPr lang="en-US" dirty="0" smtClean="0"/>
          </a:p>
          <a:p>
            <a:pPr lvl="1"/>
            <a:r>
              <a:rPr lang="en-US" dirty="0" smtClean="0"/>
              <a:t>Over “3x better” than previous cellular (GSM) systems</a:t>
            </a:r>
          </a:p>
          <a:p>
            <a:pPr lvl="1"/>
            <a:r>
              <a:rPr lang="en-US" dirty="0" smtClean="0"/>
              <a:t>(I’ll </a:t>
            </a:r>
            <a:r>
              <a:rPr lang="en-US" dirty="0"/>
              <a:t>explain what </a:t>
            </a:r>
            <a:r>
              <a:rPr lang="en-US" dirty="0" smtClean="0"/>
              <a:t>these mean)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Optionally, </a:t>
            </a:r>
            <a:r>
              <a:rPr lang="en-US" dirty="0" smtClean="0"/>
              <a:t>augment with low-energy </a:t>
            </a: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i="1" dirty="0" smtClean="0">
                <a:solidFill>
                  <a:srgbClr val="000000"/>
                </a:solidFill>
              </a:rPr>
              <a:t>sensor hints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</a:p>
          <a:p>
            <a:pPr lvl="1"/>
            <a:r>
              <a:rPr lang="en-US" dirty="0" smtClean="0"/>
              <a:t>Compass to </a:t>
            </a:r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t</a:t>
            </a:r>
            <a:r>
              <a:rPr lang="en-US" dirty="0" smtClean="0"/>
              <a:t>urns (15 </a:t>
            </a:r>
            <a:r>
              <a:rPr lang="en-US" dirty="0" err="1" smtClean="0"/>
              <a:t>μW</a:t>
            </a:r>
            <a:r>
              <a:rPr lang="en-US" dirty="0" smtClean="0"/>
              <a:t> </a:t>
            </a:r>
            <a:r>
              <a:rPr lang="en-US" dirty="0" smtClean="0"/>
              <a:t>@ 1 Hz)</a:t>
            </a:r>
          </a:p>
          <a:p>
            <a:pPr lvl="1"/>
            <a:r>
              <a:rPr lang="en-US" dirty="0" smtClean="0"/>
              <a:t>Accelerometer </a:t>
            </a:r>
            <a:r>
              <a:rPr lang="en-US" dirty="0"/>
              <a:t>t</a:t>
            </a:r>
            <a:r>
              <a:rPr lang="en-US" dirty="0" smtClean="0"/>
              <a:t>o detect movement</a:t>
            </a:r>
            <a:r>
              <a:rPr lang="en-US" dirty="0"/>
              <a:t> </a:t>
            </a:r>
            <a:r>
              <a:rPr lang="en-US" dirty="0" smtClean="0"/>
              <a:t>(60 </a:t>
            </a:r>
            <a:r>
              <a:rPr lang="en-US" dirty="0" err="1" smtClean="0"/>
              <a:t>μW</a:t>
            </a:r>
            <a:r>
              <a:rPr lang="en-US" dirty="0" smtClean="0"/>
              <a:t> </a:t>
            </a:r>
            <a:r>
              <a:rPr lang="en-US" dirty="0" smtClean="0"/>
              <a:t>@ 10 Hz)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6538" y="1103592"/>
            <a:ext cx="8229600" cy="1167063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dirty="0" smtClean="0"/>
              <a:t>ind the </a:t>
            </a:r>
            <a:r>
              <a:rPr lang="en-US" i="1" dirty="0" smtClean="0"/>
              <a:t>trajectory</a:t>
            </a:r>
            <a:r>
              <a:rPr lang="en-US" dirty="0" smtClean="0"/>
              <a:t> i.e. </a:t>
            </a:r>
            <a:r>
              <a:rPr lang="en-US" i="1" dirty="0" smtClean="0"/>
              <a:t>sequence of locations </a:t>
            </a:r>
            <a:r>
              <a:rPr lang="en-US" dirty="0" smtClean="0"/>
              <a:t>visited by a mobile </a:t>
            </a:r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609600" y="5481741"/>
            <a:ext cx="8229600" cy="1362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/>
              <a:t>Applications need to find path both </a:t>
            </a:r>
            <a:r>
              <a:rPr lang="en-US" sz="3200" b="1" i="1" dirty="0" smtClean="0"/>
              <a:t>accurately</a:t>
            </a:r>
            <a:r>
              <a:rPr lang="en-US" sz="3200" dirty="0" smtClean="0"/>
              <a:t> and </a:t>
            </a:r>
            <a:r>
              <a:rPr lang="en-US" sz="3200" b="1" i="1" dirty="0" smtClean="0"/>
              <a:t>energy-</a:t>
            </a:r>
            <a:r>
              <a:rPr lang="en-US" sz="3200" b="1" i="1" dirty="0" smtClean="0"/>
              <a:t>efficiently</a:t>
            </a:r>
            <a:endParaRPr lang="en-US" sz="3200" b="1" i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 descr="Screen Shot 2016-03-28 at 10.30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6" y="2397901"/>
            <a:ext cx="2643158" cy="30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51311" y="3008567"/>
            <a:ext cx="28446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 smtClean="0"/>
              <a:t>CTrack</a:t>
            </a:r>
            <a:r>
              <a:rPr lang="en-US" sz="2800" i="1" dirty="0" smtClean="0"/>
              <a:t> &gt; 60 hours</a:t>
            </a:r>
          </a:p>
          <a:p>
            <a:pPr algn="ctr"/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7519" y="2474398"/>
            <a:ext cx="298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 smtClean="0"/>
              <a:t>WiFi</a:t>
            </a:r>
            <a:r>
              <a:rPr lang="en-US" sz="2800" i="1" dirty="0" smtClean="0"/>
              <a:t> = 10 Hours</a:t>
            </a:r>
            <a:endParaRPr lang="en-US" sz="28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741293" y="1970762"/>
            <a:ext cx="256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GPS = 7 hours</a:t>
            </a:r>
            <a:endParaRPr lang="en-US" sz="2800" i="1" dirty="0"/>
          </a:p>
        </p:txBody>
      </p:sp>
      <p:pic>
        <p:nvPicPr>
          <p:cNvPr id="7" name="Picture 6" descr="energy-measurement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" y="-37574"/>
            <a:ext cx="9156467" cy="6378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67756" y="635239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</a:t>
            </a:r>
            <a:r>
              <a:rPr lang="en-US" dirty="0" smtClean="0"/>
              <a:t>G1 phone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celab-raw-error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01" y="2003322"/>
            <a:ext cx="4548599" cy="408416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Cellular Location Systems Aren’t Good Enough To Find Tracks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199" y="2003323"/>
            <a:ext cx="3681001" cy="40841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State-of-the-art is “radio fingerprinting”</a:t>
            </a:r>
          </a:p>
          <a:p>
            <a:pPr lvl="1">
              <a:buNone/>
            </a:pPr>
            <a:r>
              <a:rPr lang="en-US" dirty="0" smtClean="0"/>
              <a:t>(E.g. </a:t>
            </a:r>
            <a:r>
              <a:rPr lang="en-US" dirty="0" err="1" smtClean="0"/>
              <a:t>PlaceLab</a:t>
            </a:r>
            <a:r>
              <a:rPr lang="en-US" dirty="0" smtClean="0"/>
              <a:t>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OK for best static localization estimate</a:t>
            </a:r>
          </a:p>
          <a:p>
            <a:endParaRPr lang="en-US" dirty="0" smtClean="0"/>
          </a:p>
          <a:p>
            <a:r>
              <a:rPr lang="en-US" dirty="0" smtClean="0"/>
              <a:t>But poor at identifying </a:t>
            </a:r>
            <a:r>
              <a:rPr lang="en-US" dirty="0" smtClean="0"/>
              <a:t>tracks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Map-Matching Algorithms Perform Poorly w/ Cellular Radios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4426" y="1970769"/>
            <a:ext cx="4368113" cy="14986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4428" y="1970770"/>
            <a:ext cx="4368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d8:30:62:5f:be:da, RSSI -94</a:t>
            </a:r>
          </a:p>
          <a:p>
            <a:pPr algn="ctr"/>
            <a:r>
              <a:rPr lang="en-US" sz="2000" dirty="0" smtClean="0">
                <a:latin typeface="Courier"/>
              </a:rPr>
              <a:t>00:0f:b5:3d:43:20, RSSI -58</a:t>
            </a:r>
          </a:p>
          <a:p>
            <a:pPr algn="ctr"/>
            <a:r>
              <a:rPr lang="en-US" sz="2000" dirty="0" smtClean="0">
                <a:latin typeface="Courier"/>
              </a:rPr>
              <a:t>00:18:0a:30:00:a3, RSSI -51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 . . . 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18842" y="1970771"/>
            <a:ext cx="2567958" cy="14986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18842" y="1970769"/>
            <a:ext cx="256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42.362,-71.091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12539" y="2694099"/>
            <a:ext cx="1006303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44428" y="4204302"/>
            <a:ext cx="2567958" cy="14986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428" y="4204300"/>
            <a:ext cx="256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42.362,-71.091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</a:t>
            </a:r>
          </a:p>
        </p:txBody>
      </p:sp>
      <p:pic>
        <p:nvPicPr>
          <p:cNvPr id="22" name="Picture 21" descr="simple-map-match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85527"/>
            <a:ext cx="3733800" cy="21336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334282" y="4958173"/>
            <a:ext cx="1259614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9474" y="6034192"/>
            <a:ext cx="756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rgbClr val="FF0000"/>
                </a:solidFill>
              </a:rPr>
              <a:t>Krumm</a:t>
            </a:r>
            <a:r>
              <a:rPr lang="en-US" sz="2400" i="1" dirty="0" smtClean="0">
                <a:solidFill>
                  <a:srgbClr val="FF0000"/>
                </a:solidFill>
              </a:rPr>
              <a:t> et al. (SAE World Congress ‘07), </a:t>
            </a:r>
            <a:r>
              <a:rPr lang="en-US" sz="2400" i="1" dirty="0" err="1" smtClean="0">
                <a:solidFill>
                  <a:srgbClr val="FF0000"/>
                </a:solidFill>
              </a:rPr>
              <a:t>VTrack</a:t>
            </a:r>
            <a:r>
              <a:rPr lang="en-US" sz="2400" i="1" dirty="0" smtClean="0">
                <a:solidFill>
                  <a:srgbClr val="FF0000"/>
                </a:solidFill>
              </a:rPr>
              <a:t> (</a:t>
            </a:r>
            <a:r>
              <a:rPr lang="en-US" sz="2400" i="1" dirty="0" err="1" smtClean="0">
                <a:solidFill>
                  <a:srgbClr val="FF0000"/>
                </a:solidFill>
              </a:rPr>
              <a:t>SenSys</a:t>
            </a:r>
            <a:r>
              <a:rPr lang="en-US" sz="2400" i="1" dirty="0" smtClean="0">
                <a:solidFill>
                  <a:srgbClr val="FF0000"/>
                </a:solidFill>
              </a:rPr>
              <a:t> ‘09)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Map-Matching Algorithms Ok For GPS/</a:t>
            </a:r>
            <a:r>
              <a:rPr lang="en-US" dirty="0" err="1" smtClean="0"/>
              <a:t>WiFi</a:t>
            </a:r>
            <a:r>
              <a:rPr lang="en-US" dirty="0" smtClean="0"/>
              <a:t>, But Poor For GSM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4426" y="1970769"/>
            <a:ext cx="4368113" cy="14986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4428" y="1970770"/>
            <a:ext cx="4368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d8:30:62:5f:be:da, RSSI -94</a:t>
            </a:r>
          </a:p>
          <a:p>
            <a:pPr algn="ctr"/>
            <a:r>
              <a:rPr lang="en-US" sz="2000" dirty="0" smtClean="0">
                <a:latin typeface="Courier"/>
              </a:rPr>
              <a:t>00:0f:b5:3d:43:20, RSSI -58</a:t>
            </a:r>
          </a:p>
          <a:p>
            <a:pPr algn="ctr"/>
            <a:r>
              <a:rPr lang="en-US" sz="2000" dirty="0" smtClean="0">
                <a:latin typeface="Courier"/>
              </a:rPr>
              <a:t>00:18:0a:30:00:a3, RSSI -51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 . . . 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18842" y="1970771"/>
            <a:ext cx="2567958" cy="14986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18842" y="1970769"/>
            <a:ext cx="256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42.362,-71.091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12539" y="2692511"/>
            <a:ext cx="1006303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44428" y="4204302"/>
            <a:ext cx="2567958" cy="14986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428" y="4204300"/>
            <a:ext cx="256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42.361,-71.09</a:t>
            </a:r>
          </a:p>
          <a:p>
            <a:pPr algn="ctr"/>
            <a:r>
              <a:rPr lang="en-US" sz="2000" dirty="0" smtClean="0">
                <a:latin typeface="Courier"/>
              </a:rPr>
              <a:t>42.362,-71.091</a:t>
            </a:r>
          </a:p>
          <a:p>
            <a:pPr algn="ctr"/>
            <a:r>
              <a:rPr lang="en-US" sz="2000" dirty="0" smtClean="0">
                <a:latin typeface="Courier"/>
              </a:rPr>
              <a:t>. . . . . . . .</a:t>
            </a:r>
          </a:p>
        </p:txBody>
      </p:sp>
      <p:pic>
        <p:nvPicPr>
          <p:cNvPr id="22" name="Picture 21" descr="simple-map-match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85527"/>
            <a:ext cx="3733800" cy="21336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323334" y="4958173"/>
            <a:ext cx="1259614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2743" y="1565666"/>
            <a:ext cx="8681463" cy="500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 flipV="1">
            <a:off x="262744" y="1565666"/>
            <a:ext cx="8681463" cy="500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9474" y="6034192"/>
            <a:ext cx="756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rgbClr val="FF0000"/>
                </a:solidFill>
              </a:rPr>
              <a:t>Krumm</a:t>
            </a:r>
            <a:r>
              <a:rPr lang="en-US" sz="2400" i="1" dirty="0" smtClean="0">
                <a:solidFill>
                  <a:srgbClr val="FF0000"/>
                </a:solidFill>
              </a:rPr>
              <a:t> et al. (SAE World Congress ‘07), </a:t>
            </a:r>
            <a:r>
              <a:rPr lang="en-US" sz="2400" i="1" dirty="0" err="1" smtClean="0">
                <a:solidFill>
                  <a:srgbClr val="FF0000"/>
                </a:solidFill>
              </a:rPr>
              <a:t>VTrack</a:t>
            </a:r>
            <a:r>
              <a:rPr lang="en-US" sz="2400" i="1" dirty="0" smtClean="0">
                <a:solidFill>
                  <a:srgbClr val="FF0000"/>
                </a:solidFill>
              </a:rPr>
              <a:t> (</a:t>
            </a:r>
            <a:r>
              <a:rPr lang="en-US" sz="2400" i="1" dirty="0" err="1" smtClean="0">
                <a:solidFill>
                  <a:srgbClr val="FF0000"/>
                </a:solidFill>
              </a:rPr>
              <a:t>SenSys</a:t>
            </a:r>
            <a:r>
              <a:rPr lang="en-US" sz="2400" i="1" dirty="0" smtClean="0">
                <a:solidFill>
                  <a:srgbClr val="FF0000"/>
                </a:solidFill>
              </a:rPr>
              <a:t> ‘09)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track-over-placela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track-over-placela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Insight in </a:t>
            </a:r>
            <a:r>
              <a:rPr lang="en-US" dirty="0" err="1" smtClean="0"/>
              <a:t>CTrack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i="1" dirty="0" smtClean="0"/>
              <a:t>not </a:t>
            </a:r>
            <a:r>
              <a:rPr lang="en-US" dirty="0" smtClean="0"/>
              <a:t>convert radio fingerprints to (lat, </a:t>
            </a:r>
            <a:r>
              <a:rPr lang="en-US" dirty="0" err="1" smtClean="0"/>
              <a:t>lon</a:t>
            </a:r>
            <a:r>
              <a:rPr lang="en-US" dirty="0" smtClean="0"/>
              <a:t>) coordinates and then sequence them on map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Instead,  first </a:t>
            </a:r>
            <a:r>
              <a:rPr lang="en-US" i="1" dirty="0" smtClean="0"/>
              <a:t>sequence </a:t>
            </a:r>
            <a:r>
              <a:rPr lang="en-US" dirty="0" smtClean="0"/>
              <a:t>GSM fingerprints on a spatial grid</a:t>
            </a:r>
          </a:p>
          <a:p>
            <a:endParaRPr lang="en-US" dirty="0" smtClean="0"/>
          </a:p>
          <a:p>
            <a:r>
              <a:rPr lang="en-US" dirty="0" smtClean="0"/>
              <a:t>This insight is crucial: it reduces error by 3x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c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06" y="1576605"/>
            <a:ext cx="6470043" cy="4997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8261" y="1589939"/>
            <a:ext cx="1409138" cy="386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71106" y="1576605"/>
            <a:ext cx="137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Track</a:t>
            </a: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 </a:t>
            </a:r>
            <a:r>
              <a:rPr lang="en-US" dirty="0" err="1" smtClean="0"/>
              <a:t>FlowChart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054386" y="2386819"/>
            <a:ext cx="2616481" cy="1072974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raw-point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429" y="1114608"/>
            <a:ext cx="7691044" cy="543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483"/>
            <a:ext cx="8229600" cy="1143000"/>
          </a:xfrm>
        </p:spPr>
        <p:txBody>
          <a:bodyPr/>
          <a:lstStyle/>
          <a:p>
            <a:r>
              <a:rPr lang="en-US" dirty="0" smtClean="0"/>
              <a:t>Raw points (</a:t>
            </a:r>
            <a:r>
              <a:rPr lang="en-US" dirty="0" err="1" smtClean="0"/>
              <a:t>Placelab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68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sequenced-grids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9" y="1165996"/>
            <a:ext cx="7572324" cy="535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770352" y="1124838"/>
            <a:ext cx="7662186" cy="5393459"/>
            <a:chOff x="4795992" y="985185"/>
            <a:chExt cx="3784887" cy="2838315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3401056" y="240029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3447625" y="239873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3495730" y="239873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542299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3582319" y="239873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628888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3676993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723562" y="239563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3765118" y="240836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811687" y="240680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3859792" y="240680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906361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946381" y="240680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992950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041055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087624" y="240370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30716" y="239873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177285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225390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71959" y="239563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4311979" y="239718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4358548" y="239563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406653" y="239563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453222" y="239408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4494778" y="240680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541347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4589452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4636021" y="240370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4676041" y="240525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4722610" y="240370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4770715" y="240370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4817284" y="240215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4868513" y="240494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4915082" y="240339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4963187" y="240339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5009756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049776" y="240339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5096345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5144450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5191019" y="240029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232575" y="2413016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5279144" y="241146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5327249" y="241146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5373818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5413838" y="241146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5460407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5508512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555081" y="240836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598173" y="240339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5644742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5692847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739416" y="240029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5779436" y="240184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5826005" y="240029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5874110" y="240029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920679" y="239873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5962235" y="2411464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6008804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6056909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6103478" y="240836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6143498" y="2409912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6190067" y="240836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6238172" y="2408360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6284741" y="2406808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6323394" y="240836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6371499" y="240836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6418068" y="240680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461160" y="2401843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6507729" y="240029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555834" y="240029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602403" y="239873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6642423" y="240029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688992" y="239873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6737097" y="239873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6783666" y="2397187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6825222" y="2409913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6871791" y="240836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6919896" y="240836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6966465" y="240680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7006485" y="2408361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7053054" y="240680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>
              <a:off x="7101159" y="2406809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7147728" y="2405257"/>
              <a:ext cx="2819381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800600" y="99143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808685" y="104761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799064" y="109572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807149" y="115190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799064" y="120156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807149" y="125774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97528" y="130585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05613" y="136203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799064" y="141324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807149" y="146942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797528" y="151753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805613" y="157371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797528" y="162337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805613" y="167955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795992" y="172766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4804077" y="178384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4808685" y="182699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816770" y="188317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807149" y="193128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815234" y="198746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07149" y="203712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15234" y="209330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05613" y="214141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813698" y="219759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4807149" y="224880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815234" y="230498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805613" y="235309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813698" y="240927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805613" y="245894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4813698" y="251512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4804077" y="256323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812162" y="261941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805613" y="267062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813698" y="2726804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805613" y="277646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813698" y="283264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804077" y="288075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12162" y="293693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816770" y="298008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824855" y="303626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4815234" y="308437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823319" y="3140550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4815234" y="319021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4823319" y="324639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813698" y="329450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821783" y="3350682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15234" y="340189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823319" y="345807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813698" y="350618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821783" y="356236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813698" y="361202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821783" y="366820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4812162" y="371631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4820247" y="3772498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4799469" y="3819056"/>
              <a:ext cx="3756024" cy="1588"/>
            </a:xfrm>
            <a:prstGeom prst="line">
              <a:avLst/>
            </a:prstGeom>
            <a:ln w="63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246" y="166980"/>
            <a:ext cx="8229600" cy="1143000"/>
          </a:xfrm>
        </p:spPr>
        <p:txBody>
          <a:bodyPr/>
          <a:lstStyle/>
          <a:p>
            <a:r>
              <a:rPr lang="en-US" dirty="0" smtClean="0"/>
              <a:t>Grid Sequence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023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Estimation</a:t>
            </a:r>
            <a:endParaRPr lang="en-US" dirty="0"/>
          </a:p>
        </p:txBody>
      </p:sp>
      <p:pic>
        <p:nvPicPr>
          <p:cNvPr id="4" name="Picture 3" descr="Screen Shot 2016-03-28 at 10.31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758"/>
            <a:ext cx="9144000" cy="446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9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oothed-grid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429" y="1157897"/>
            <a:ext cx="7720714" cy="539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9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Smooth + Interpolate Grid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53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mapmatch-output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762" y="1157898"/>
            <a:ext cx="7569462" cy="539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2"/>
            <a:ext cx="8229600" cy="1143000"/>
          </a:xfrm>
        </p:spPr>
        <p:txBody>
          <a:bodyPr/>
          <a:lstStyle/>
          <a:p>
            <a:r>
              <a:rPr lang="en-US" dirty="0" smtClean="0"/>
              <a:t>Smoothed Grid </a:t>
            </a:r>
            <a:r>
              <a:rPr lang="en-US" dirty="0" smtClean="0">
                <a:sym typeface="Wingdings"/>
              </a:rPr>
              <a:t> Road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8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Gill Sans" charset="0"/>
                <a:ea typeface="ＭＳ Ｐゴシック" charset="-128"/>
              </a:rPr>
              <a:t>CTrack</a:t>
            </a:r>
            <a:r>
              <a:rPr lang="en-US" dirty="0" smtClean="0">
                <a:latin typeface="Gill Sans" charset="0"/>
                <a:ea typeface="ＭＳ Ｐゴシック" charset="-128"/>
              </a:rPr>
              <a:t> Steps</a:t>
            </a:r>
            <a:endParaRPr lang="en-US" dirty="0">
              <a:latin typeface="Gill Sans" charset="0"/>
              <a:ea typeface="ＭＳ Ｐゴシック" charset="-128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800600" y="990600"/>
            <a:ext cx="3757613" cy="2859088"/>
            <a:chOff x="4800600" y="990600"/>
            <a:chExt cx="3757977" cy="2859107"/>
          </a:xfrm>
        </p:grpSpPr>
        <p:pic>
          <p:nvPicPr>
            <p:cNvPr id="43020" name="Picture 6" descr="sequenced-grids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990600"/>
              <a:ext cx="3757977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1" name="TextBox 10"/>
            <p:cNvSpPr txBox="1">
              <a:spLocks noChangeArrowheads="1"/>
            </p:cNvSpPr>
            <p:nvPr/>
          </p:nvSpPr>
          <p:spPr bwMode="auto">
            <a:xfrm>
              <a:off x="5306089" y="2895600"/>
              <a:ext cx="277111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HMM fingerprints </a:t>
              </a:r>
              <a:br>
                <a:rPr lang="en-US" sz="280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to grid sequence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800600" y="3873500"/>
            <a:ext cx="3997325" cy="2984500"/>
            <a:chOff x="4800600" y="3873636"/>
            <a:chExt cx="3997534" cy="2984364"/>
          </a:xfrm>
        </p:grpSpPr>
        <p:pic>
          <p:nvPicPr>
            <p:cNvPr id="43018" name="Picture 8" descr="mapmatch-output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0600" y="3873636"/>
              <a:ext cx="3962400" cy="2984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9" name="TextBox 11"/>
            <p:cNvSpPr txBox="1">
              <a:spLocks noChangeArrowheads="1"/>
            </p:cNvSpPr>
            <p:nvPr/>
          </p:nvSpPr>
          <p:spPr bwMode="auto">
            <a:xfrm>
              <a:off x="4800600" y="6334780"/>
              <a:ext cx="399753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HMM smooth grid to map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52400" y="990600"/>
            <a:ext cx="3776663" cy="2895600"/>
            <a:chOff x="152400" y="990600"/>
            <a:chExt cx="3777190" cy="2895600"/>
          </a:xfrm>
        </p:grpSpPr>
        <p:pic>
          <p:nvPicPr>
            <p:cNvPr id="43016" name="Picture 7" descr="raw-points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2400" y="990600"/>
              <a:ext cx="3777190" cy="289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7" name="TextBox 12"/>
            <p:cNvSpPr txBox="1">
              <a:spLocks noChangeArrowheads="1"/>
            </p:cNvSpPr>
            <p:nvPr/>
          </p:nvSpPr>
          <p:spPr bwMode="auto">
            <a:xfrm>
              <a:off x="304800" y="3362980"/>
              <a:ext cx="32779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Raw points (placelab)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52400" y="3954463"/>
            <a:ext cx="3886200" cy="2943225"/>
            <a:chOff x="152400" y="3953777"/>
            <a:chExt cx="3886200" cy="2943930"/>
          </a:xfrm>
        </p:grpSpPr>
        <p:pic>
          <p:nvPicPr>
            <p:cNvPr id="43014" name="Picture 5" descr="smoothed-grids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2400" y="3953777"/>
              <a:ext cx="3886200" cy="2904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5" name="TextBox 13"/>
            <p:cNvSpPr txBox="1">
              <a:spLocks noChangeArrowheads="1"/>
            </p:cNvSpPr>
            <p:nvPr/>
          </p:nvSpPr>
          <p:spPr bwMode="auto">
            <a:xfrm>
              <a:off x="304800" y="5943600"/>
              <a:ext cx="3323747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Smooth + interpolate</a:t>
              </a:r>
              <a:br>
                <a:rPr lang="en-US" sz="280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800">
                  <a:latin typeface="Gill Sans" charset="0"/>
                  <a:ea typeface="Gill Sans" charset="0"/>
                  <a:cs typeface="Gill Sans" charset="0"/>
                </a:rPr>
                <a:t>grid 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17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/>
          <p:cNvSpPr/>
          <p:nvPr/>
        </p:nvSpPr>
        <p:spPr>
          <a:xfrm>
            <a:off x="437897" y="877185"/>
            <a:ext cx="3262402" cy="2297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/>
          <p:cNvSpPr txBox="1"/>
          <p:nvPr/>
        </p:nvSpPr>
        <p:spPr>
          <a:xfrm>
            <a:off x="437899" y="866236"/>
            <a:ext cx="32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</a:rPr>
              <a:t>Time	</a:t>
            </a:r>
            <a:r>
              <a:rPr lang="en-US" dirty="0" err="1" smtClean="0">
                <a:latin typeface="Courier"/>
              </a:rPr>
              <a:t>TowerId</a:t>
            </a:r>
            <a:r>
              <a:rPr lang="en-US" dirty="0" smtClean="0">
                <a:latin typeface="Courier"/>
              </a:rPr>
              <a:t> 	RSSI</a:t>
            </a:r>
          </a:p>
          <a:p>
            <a:r>
              <a:rPr lang="en-US" dirty="0" smtClean="0">
                <a:latin typeface="Courier"/>
              </a:rPr>
              <a:t>18.03  334490560  14</a:t>
            </a:r>
          </a:p>
          <a:p>
            <a:r>
              <a:rPr lang="en-US" dirty="0" smtClean="0">
                <a:latin typeface="Courier"/>
              </a:rPr>
              <a:t>		334478599  12 </a:t>
            </a:r>
          </a:p>
          <a:p>
            <a:r>
              <a:rPr lang="en-US" dirty="0" smtClean="0">
                <a:latin typeface="Courier"/>
              </a:rPr>
              <a:t>		337772865  18</a:t>
            </a:r>
          </a:p>
          <a:p>
            <a:r>
              <a:rPr lang="en-US" dirty="0" smtClean="0">
                <a:latin typeface="Courier"/>
              </a:rPr>
              <a:t>		334478600  14 </a:t>
            </a:r>
          </a:p>
          <a:p>
            <a:r>
              <a:rPr lang="en-US" dirty="0" smtClean="0">
                <a:latin typeface="Courier"/>
              </a:rPr>
              <a:t>		334470539  12 </a:t>
            </a:r>
          </a:p>
          <a:p>
            <a:r>
              <a:rPr lang="en-US" dirty="0" smtClean="0">
                <a:latin typeface="Courier"/>
              </a:rPr>
              <a:t>		334490699  12</a:t>
            </a:r>
          </a:p>
          <a:p>
            <a:r>
              <a:rPr lang="en-US" dirty="0" smtClean="0">
                <a:latin typeface="Courier"/>
              </a:rPr>
              <a:t>19.01	.	.	.	.	.</a:t>
            </a:r>
          </a:p>
        </p:txBody>
      </p:sp>
      <p:cxnSp>
        <p:nvCxnSpPr>
          <p:cNvPr id="268" name="Straight Connector 267"/>
          <p:cNvCxnSpPr/>
          <p:nvPr/>
        </p:nvCxnSpPr>
        <p:spPr>
          <a:xfrm flipV="1">
            <a:off x="3403838" y="3396086"/>
            <a:ext cx="5200962" cy="102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413914" y="3865304"/>
            <a:ext cx="5211912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3423990" y="4324276"/>
            <a:ext cx="518081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3424862" y="4795969"/>
            <a:ext cx="5200964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3434938" y="5254941"/>
            <a:ext cx="5169862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3445014" y="5702963"/>
            <a:ext cx="5180812" cy="109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rot="16200000" flipH="1">
            <a:off x="2272303" y="4550405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rot="16200000" flipH="1">
            <a:off x="2742195" y="4549519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rot="16200000" flipH="1">
            <a:off x="3212959" y="4560468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rot="16200000" flipH="1">
            <a:off x="3682851" y="4559582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rot="16200000" flipH="1">
            <a:off x="4176383" y="4560468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rot="16200000" flipH="1">
            <a:off x="4646275" y="4559582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rot="16200000" flipH="1">
            <a:off x="5117039" y="4548633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rot="16200000" flipH="1">
            <a:off x="5586931" y="4547747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rot="16200000" flipH="1">
            <a:off x="6051770" y="4529393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rot="16200000" flipH="1">
            <a:off x="6521662" y="4528507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rot="16200000" flipH="1">
            <a:off x="6992426" y="4539456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rot="16200000" flipH="1">
            <a:off x="7462318" y="4538570"/>
            <a:ext cx="2305990" cy="21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4052706" y="4041349"/>
            <a:ext cx="525485" cy="4817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/>
          <p:nvPr/>
        </p:nvCxnSpPr>
        <p:spPr>
          <a:xfrm>
            <a:off x="4578191" y="4523093"/>
            <a:ext cx="49264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5070834" y="4521505"/>
            <a:ext cx="49264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 rot="16200000" flipH="1">
            <a:off x="5553298" y="4534854"/>
            <a:ext cx="513001" cy="4926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>
            <a:off x="6056120" y="5037681"/>
            <a:ext cx="44885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/>
          <p:nvPr/>
        </p:nvCxnSpPr>
        <p:spPr>
          <a:xfrm>
            <a:off x="6525997" y="5036093"/>
            <a:ext cx="44885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6995889" y="5035207"/>
            <a:ext cx="44885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>
            <a:off x="7444742" y="5035299"/>
            <a:ext cx="44885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hape 320"/>
          <p:cNvCxnSpPr/>
          <p:nvPr/>
        </p:nvCxnSpPr>
        <p:spPr>
          <a:xfrm>
            <a:off x="2561746" y="3174560"/>
            <a:ext cx="842092" cy="636880"/>
          </a:xfrm>
          <a:prstGeom prst="curvedConnector3">
            <a:avLst>
              <a:gd name="adj1" fmla="val 50000"/>
            </a:avLst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TextBox 321"/>
          <p:cNvSpPr txBox="1"/>
          <p:nvPr/>
        </p:nvSpPr>
        <p:spPr>
          <a:xfrm>
            <a:off x="623439" y="5913585"/>
            <a:ext cx="80298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90"/>
                </a:solidFill>
              </a:rPr>
              <a:t>Given a sequence of GSM fingerprints (</a:t>
            </a:r>
            <a:r>
              <a:rPr lang="en-US" sz="2800" dirty="0" err="1" smtClean="0">
                <a:solidFill>
                  <a:srgbClr val="000090"/>
                </a:solidFill>
              </a:rPr>
              <a:t>TowerID</a:t>
            </a:r>
            <a:r>
              <a:rPr lang="en-US" sz="2800" dirty="0" smtClean="0">
                <a:solidFill>
                  <a:srgbClr val="000090"/>
                </a:solidFill>
              </a:rPr>
              <a:t>, RSSI</a:t>
            </a:r>
            <a:r>
              <a:rPr lang="en-US" sz="2800" dirty="0" smtClean="0">
                <a:solidFill>
                  <a:srgbClr val="000090"/>
                </a:solidFill>
              </a:rPr>
              <a:t>),</a:t>
            </a:r>
            <a:endParaRPr lang="en-US" sz="2800" dirty="0" smtClean="0">
              <a:solidFill>
                <a:srgbClr val="000090"/>
              </a:solidFill>
            </a:endParaRPr>
          </a:p>
          <a:p>
            <a:pPr algn="ctr"/>
            <a:r>
              <a:rPr lang="en-US" sz="2800" dirty="0">
                <a:solidFill>
                  <a:srgbClr val="000090"/>
                </a:solidFill>
              </a:rPr>
              <a:t>w</a:t>
            </a:r>
            <a:r>
              <a:rPr lang="en-US" sz="2800" dirty="0" smtClean="0">
                <a:solidFill>
                  <a:srgbClr val="000090"/>
                </a:solidFill>
              </a:rPr>
              <a:t>hat </a:t>
            </a:r>
            <a:r>
              <a:rPr lang="en-US" sz="2800" dirty="0" smtClean="0">
                <a:solidFill>
                  <a:srgbClr val="000090"/>
                </a:solidFill>
              </a:rPr>
              <a:t>is the most likely sequence of grid cells?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" charset="0"/>
                <a:ea typeface="ＭＳ Ｐゴシック" charset="-128"/>
              </a:rPr>
              <a:t>Grid Sequencing</a:t>
            </a:r>
            <a:endParaRPr lang="en-US" dirty="0">
              <a:latin typeface="Gill Sans" charset="0"/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4957" y="1674619"/>
            <a:ext cx="3777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Size of grid = 125 meters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Why?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HMM For Grid Sequencing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91665" y="1947092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14039" y="1947092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47361" y="1947092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690793" y="4037418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13167" y="4037418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146489" y="4037418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9884" y="2515189"/>
            <a:ext cx="1373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"/>
              </a:rPr>
              <a:t>334490560,14</a:t>
            </a:r>
          </a:p>
          <a:p>
            <a:r>
              <a:rPr lang="en-US" sz="1000" dirty="0" smtClean="0">
                <a:latin typeface="Courier"/>
              </a:rPr>
              <a:t>334478599,12 </a:t>
            </a:r>
          </a:p>
          <a:p>
            <a:r>
              <a:rPr lang="en-US" sz="1000" dirty="0" smtClean="0">
                <a:latin typeface="Courier"/>
              </a:rPr>
              <a:t>337772865,18</a:t>
            </a:r>
          </a:p>
        </p:txBody>
      </p:sp>
      <p:sp>
        <p:nvSpPr>
          <p:cNvPr id="39" name="Oval 38"/>
          <p:cNvSpPr/>
          <p:nvPr/>
        </p:nvSpPr>
        <p:spPr>
          <a:xfrm>
            <a:off x="430934" y="2473342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38130" y="1515653"/>
            <a:ext cx="1630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GSM Signature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 (Towers+ RSSI)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43" name="Shape 42"/>
          <p:cNvCxnSpPr>
            <a:endCxn id="39" idx="5"/>
          </p:cNvCxnSpPr>
          <p:nvPr/>
        </p:nvCxnSpPr>
        <p:spPr>
          <a:xfrm rot="10800000">
            <a:off x="1743079" y="3028655"/>
            <a:ext cx="1157594" cy="40532"/>
          </a:xfrm>
          <a:prstGeom prst="curvedConnector4">
            <a:avLst>
              <a:gd name="adj1" fmla="val 40276"/>
              <a:gd name="adj2" fmla="val -699065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9144" y="3294862"/>
            <a:ext cx="249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Emission Score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P ( Signature| Grid Cell )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0669" y="2187156"/>
            <a:ext cx="104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</a:p>
          <a:p>
            <a:pPr algn="ctr"/>
            <a:r>
              <a:rPr lang="en-US" b="1" dirty="0" smtClean="0"/>
              <a:t>(“Hidden </a:t>
            </a:r>
          </a:p>
          <a:p>
            <a:pPr algn="ctr"/>
            <a:r>
              <a:rPr lang="en-US" b="1" dirty="0" smtClean="0"/>
              <a:t>State”)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157387" y="2428034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346044" y="2428034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346044" y="4510850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157387" y="4510850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914516" y="4510850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HMM For Grid Sequencing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95157" y="1944105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17531" y="1944105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50853" y="1944105"/>
            <a:ext cx="1395829" cy="12586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694285" y="4034431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16659" y="4034431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149981" y="4034431"/>
            <a:ext cx="1399256" cy="1261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53376" y="2512202"/>
            <a:ext cx="1373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"/>
              </a:rPr>
              <a:t>334490560,14</a:t>
            </a:r>
          </a:p>
          <a:p>
            <a:r>
              <a:rPr lang="en-US" sz="1000" dirty="0" smtClean="0">
                <a:latin typeface="Courier"/>
              </a:rPr>
              <a:t>334478599,12 </a:t>
            </a:r>
          </a:p>
          <a:p>
            <a:r>
              <a:rPr lang="en-US" sz="1000" dirty="0" smtClean="0">
                <a:latin typeface="Courier"/>
              </a:rPr>
              <a:t>337772865,18</a:t>
            </a:r>
          </a:p>
        </p:txBody>
      </p:sp>
      <p:sp>
        <p:nvSpPr>
          <p:cNvPr id="39" name="Oval 38"/>
          <p:cNvSpPr/>
          <p:nvPr/>
        </p:nvSpPr>
        <p:spPr>
          <a:xfrm>
            <a:off x="434426" y="2470355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1622" y="1512666"/>
            <a:ext cx="1630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GSM Signature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 (Towers+ RSSI)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43" name="Shape 42"/>
          <p:cNvCxnSpPr>
            <a:endCxn id="39" idx="5"/>
          </p:cNvCxnSpPr>
          <p:nvPr/>
        </p:nvCxnSpPr>
        <p:spPr>
          <a:xfrm rot="10800000">
            <a:off x="1746571" y="3025668"/>
            <a:ext cx="1157594" cy="40532"/>
          </a:xfrm>
          <a:prstGeom prst="curvedConnector4">
            <a:avLst>
              <a:gd name="adj1" fmla="val 40276"/>
              <a:gd name="adj2" fmla="val -699065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2636" y="3291875"/>
            <a:ext cx="249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Emission Score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P ( Signature| Grid Cell )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4161" y="2184169"/>
            <a:ext cx="104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</a:p>
          <a:p>
            <a:pPr algn="ctr"/>
            <a:r>
              <a:rPr lang="en-US" b="1" dirty="0" smtClean="0"/>
              <a:t>(“Hidden </a:t>
            </a:r>
          </a:p>
          <a:p>
            <a:pPr algn="ctr"/>
            <a:r>
              <a:rPr lang="en-US" b="1" dirty="0" smtClean="0"/>
              <a:t>State”)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160879" y="2425047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349536" y="2425047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349536" y="4507863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160879" y="4507863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918008" y="4507863"/>
            <a:ext cx="99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Grid Cell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653376" y="4645592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hape 42"/>
          <p:cNvCxnSpPr>
            <a:stCxn id="67" idx="1"/>
            <a:endCxn id="20" idx="6"/>
          </p:cNvCxnSpPr>
          <p:nvPr/>
        </p:nvCxnSpPr>
        <p:spPr>
          <a:xfrm rot="10800000" flipV="1">
            <a:off x="2190650" y="4692529"/>
            <a:ext cx="727358" cy="27835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H="1">
            <a:off x="2661068" y="3548604"/>
            <a:ext cx="1288629" cy="32382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35037" y="3256962"/>
            <a:ext cx="3376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Transition Score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P ( Grid Cell | Previous Grid Cell 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" y="547653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90"/>
                </a:solidFill>
              </a:rPr>
              <a:t>Dynamic Programming Finds Best Grid Sequence (cf. Viterbi)</a:t>
            </a:r>
          </a:p>
          <a:p>
            <a:pPr algn="ctr"/>
            <a:r>
              <a:rPr lang="en-US" sz="2800" dirty="0" smtClean="0">
                <a:solidFill>
                  <a:srgbClr val="000090"/>
                </a:solidFill>
              </a:rPr>
              <a:t>“Best” =&gt; Max (Emission Score * Transition Score)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Emission Score </a:t>
            </a:r>
            <a:br>
              <a:rPr lang="en-US" dirty="0" smtClean="0"/>
            </a:br>
            <a:r>
              <a:rPr lang="en-US" dirty="0" smtClean="0"/>
              <a:t>(Grid Cell G, Fingerprint F)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457200" y="1916013"/>
            <a:ext cx="4337858" cy="42590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 </a:t>
            </a:r>
            <a:r>
              <a:rPr lang="en-US" sz="2400" i="1" dirty="0" smtClean="0"/>
              <a:t>closest </a:t>
            </a:r>
            <a:r>
              <a:rPr lang="en-US" sz="2400" dirty="0" smtClean="0"/>
              <a:t>matching fingerprint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closest</a:t>
            </a:r>
            <a:r>
              <a:rPr lang="en-US" sz="2400" dirty="0" smtClean="0"/>
              <a:t> to F in all training data for grid cell G</a:t>
            </a:r>
          </a:p>
          <a:p>
            <a:endParaRPr lang="en-US" sz="2400" dirty="0" smtClean="0"/>
          </a:p>
          <a:p>
            <a:r>
              <a:rPr lang="en-US" sz="2400" dirty="0" smtClean="0"/>
              <a:t>Score is </a:t>
            </a:r>
            <a:r>
              <a:rPr lang="en-US" sz="2400" i="1" dirty="0" smtClean="0"/>
              <a:t>inversely proportional </a:t>
            </a:r>
            <a:r>
              <a:rPr lang="en-US" sz="2400" dirty="0" smtClean="0"/>
              <a:t>to “distance” </a:t>
            </a:r>
            <a:r>
              <a:rPr lang="en-US" sz="2400" i="1" dirty="0" err="1" smtClean="0"/>
              <a:t>d</a:t>
            </a:r>
            <a:r>
              <a:rPr lang="en-US" sz="2400" dirty="0" smtClean="0"/>
              <a:t> of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closest</a:t>
            </a:r>
            <a:r>
              <a:rPr lang="en-US" sz="2400" dirty="0" smtClean="0"/>
              <a:t> from F in signal strength space</a:t>
            </a:r>
          </a:p>
          <a:p>
            <a:endParaRPr lang="en-US" sz="2400" dirty="0" smtClean="0"/>
          </a:p>
          <a:p>
            <a:r>
              <a:rPr lang="en-US" sz="2400" dirty="0" smtClean="0"/>
              <a:t>Better match =&gt; smaller </a:t>
            </a:r>
            <a:r>
              <a:rPr lang="en-US" sz="2400" i="1" dirty="0" err="1" smtClean="0"/>
              <a:t>d</a:t>
            </a:r>
            <a:r>
              <a:rPr lang="en-US" sz="2400" i="1" dirty="0" smtClean="0"/>
              <a:t> =&gt; </a:t>
            </a:r>
            <a:r>
              <a:rPr lang="en-US" sz="2400" dirty="0" smtClean="0"/>
              <a:t>higher score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11062" y="2824769"/>
            <a:ext cx="2255210" cy="20912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rot="16200000" flipH="1">
            <a:off x="5638008" y="3547393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643046" y="3552431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 flipH="1">
            <a:off x="5872953" y="4126791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5877991" y="4131829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H="1">
            <a:off x="6786639" y="3196151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791677" y="3201189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6796712" y="4345769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6801750" y="4350807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6038043" y="2977176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043081" y="2982214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5462843" y="4564743"/>
            <a:ext cx="218975" cy="175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467881" y="4569781"/>
            <a:ext cx="218975" cy="165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215204" y="1959746"/>
            <a:ext cx="1373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"/>
              </a:rPr>
              <a:t>334490560,14</a:t>
            </a:r>
          </a:p>
          <a:p>
            <a:r>
              <a:rPr lang="en-US" sz="1000" dirty="0" smtClean="0">
                <a:latin typeface="Courier"/>
              </a:rPr>
              <a:t>334478599,12 </a:t>
            </a:r>
          </a:p>
          <a:p>
            <a:r>
              <a:rPr lang="en-US" sz="1000" dirty="0" smtClean="0">
                <a:latin typeface="Courier"/>
              </a:rPr>
              <a:t>337772865,18</a:t>
            </a:r>
          </a:p>
        </p:txBody>
      </p:sp>
      <p:sp>
        <p:nvSpPr>
          <p:cNvPr id="61" name="Oval 60"/>
          <p:cNvSpPr/>
          <p:nvPr/>
        </p:nvSpPr>
        <p:spPr>
          <a:xfrm>
            <a:off x="6996254" y="1917899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713773" y="5123999"/>
            <a:ext cx="137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"/>
              </a:rPr>
              <a:t>334490560,14</a:t>
            </a:r>
          </a:p>
          <a:p>
            <a:r>
              <a:rPr lang="en-US" sz="1000" dirty="0" smtClean="0">
                <a:latin typeface="Courier"/>
              </a:rPr>
              <a:t>334478599,12 </a:t>
            </a:r>
          </a:p>
          <a:p>
            <a:r>
              <a:rPr lang="en-US" sz="1000" dirty="0" smtClean="0">
                <a:latin typeface="Courier"/>
              </a:rPr>
              <a:t>337772865,18</a:t>
            </a:r>
          </a:p>
          <a:p>
            <a:r>
              <a:rPr lang="en-US" sz="1000" dirty="0" smtClean="0">
                <a:latin typeface="Courier"/>
              </a:rPr>
              <a:t>332231024, 7</a:t>
            </a:r>
          </a:p>
        </p:txBody>
      </p:sp>
      <p:sp>
        <p:nvSpPr>
          <p:cNvPr id="69" name="Oval 68"/>
          <p:cNvSpPr/>
          <p:nvPr/>
        </p:nvSpPr>
        <p:spPr>
          <a:xfrm>
            <a:off x="5451030" y="5104049"/>
            <a:ext cx="1720381" cy="749734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216283" y="5510789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008000"/>
                </a:solidFill>
              </a:rPr>
              <a:t>F</a:t>
            </a:r>
            <a:r>
              <a:rPr lang="en-US" sz="4000" baseline="-25000" dirty="0" err="1" smtClean="0">
                <a:solidFill>
                  <a:srgbClr val="008000"/>
                </a:solidFill>
              </a:rPr>
              <a:t>closest</a:t>
            </a:r>
            <a:endParaRPr lang="en-US" sz="4000" baseline="-25000" dirty="0">
              <a:solidFill>
                <a:srgbClr val="008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356193" y="1430619"/>
            <a:ext cx="420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F</a:t>
            </a:r>
            <a:endParaRPr lang="en-US" sz="4000" dirty="0">
              <a:solidFill>
                <a:srgbClr val="008000"/>
              </a:solidFill>
            </a:endParaRPr>
          </a:p>
        </p:txBody>
      </p:sp>
      <p:cxnSp>
        <p:nvCxnSpPr>
          <p:cNvPr id="73" name="Curved Connector 72"/>
          <p:cNvCxnSpPr>
            <a:stCxn id="69" idx="7"/>
            <a:endCxn id="61" idx="5"/>
          </p:cNvCxnSpPr>
          <p:nvPr/>
        </p:nvCxnSpPr>
        <p:spPr>
          <a:xfrm rot="5400000" flipH="1" flipV="1">
            <a:off x="6243617" y="3149063"/>
            <a:ext cx="2740633" cy="1388932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085348" y="4562030"/>
            <a:ext cx="541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 smtClean="0">
                <a:solidFill>
                  <a:srgbClr val="008000"/>
                </a:solidFill>
              </a:rPr>
              <a:t>d</a:t>
            </a:r>
            <a:endParaRPr lang="en-US" sz="4000" i="1" baseline="-25000" dirty="0">
              <a:solidFill>
                <a:srgbClr val="008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654318" y="1875991"/>
            <a:ext cx="201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Training Points</a:t>
            </a:r>
          </a:p>
        </p:txBody>
      </p:sp>
      <p:cxnSp>
        <p:nvCxnSpPr>
          <p:cNvPr id="80" name="Straight Connector 79"/>
          <p:cNvCxnSpPr/>
          <p:nvPr/>
        </p:nvCxnSpPr>
        <p:spPr>
          <a:xfrm rot="16200000" flipV="1">
            <a:off x="5391071" y="2441409"/>
            <a:ext cx="617615" cy="41011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5505753" y="4937875"/>
            <a:ext cx="362182" cy="5386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3DC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3DC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8" grpId="0"/>
      <p:bldP spid="69" grpId="0" animBg="1"/>
      <p:bldP spid="70" grpId="0"/>
      <p:bldP spid="77" grpId="0"/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257735" y="2403594"/>
            <a:ext cx="28156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  <a:latin typeface="Courier"/>
              </a:rPr>
              <a:t>3344,14</a:t>
            </a:r>
            <a:endParaRPr lang="en-US" sz="2400" dirty="0" smtClean="0">
              <a:solidFill>
                <a:srgbClr val="008000"/>
              </a:solidFill>
              <a:latin typeface="Courier"/>
            </a:endParaRPr>
          </a:p>
          <a:p>
            <a:pPr algn="ctr"/>
            <a:r>
              <a:rPr lang="en-US" sz="2400" dirty="0" smtClean="0">
                <a:solidFill>
                  <a:srgbClr val="008000"/>
                </a:solidFill>
                <a:latin typeface="Courier"/>
              </a:rPr>
              <a:t>3346,12</a:t>
            </a:r>
          </a:p>
          <a:p>
            <a:pPr algn="ctr"/>
            <a:r>
              <a:rPr lang="en-US" sz="2400" dirty="0" smtClean="0">
                <a:latin typeface="Courier"/>
              </a:rPr>
              <a:t>3349,10</a:t>
            </a:r>
            <a:endParaRPr lang="en-US" sz="2400" dirty="0" smtClean="0">
              <a:latin typeface="Courie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07454" y="1968413"/>
            <a:ext cx="356026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  <a:latin typeface="Courier"/>
              </a:rPr>
              <a:t>3344,13</a:t>
            </a:r>
            <a:endParaRPr lang="en-US" sz="2400" dirty="0" smtClean="0">
              <a:solidFill>
                <a:srgbClr val="008000"/>
              </a:solidFill>
              <a:latin typeface="Courier"/>
            </a:endParaRPr>
          </a:p>
          <a:p>
            <a:pPr algn="ctr"/>
            <a:r>
              <a:rPr lang="en-US" sz="2400" dirty="0" smtClean="0">
                <a:solidFill>
                  <a:srgbClr val="008000"/>
                </a:solidFill>
                <a:latin typeface="Courier"/>
              </a:rPr>
              <a:t>3346,15</a:t>
            </a:r>
          </a:p>
          <a:p>
            <a:pPr algn="ctr"/>
            <a:r>
              <a:rPr lang="en-US" sz="2400" dirty="0" smtClean="0">
                <a:latin typeface="Courier"/>
              </a:rPr>
              <a:t>3347,12</a:t>
            </a:r>
            <a:endParaRPr lang="en-US" sz="2400" dirty="0" smtClean="0">
              <a:latin typeface="Courier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216283" y="1317612"/>
            <a:ext cx="3560268" cy="2552661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/>
          <p:cNvCxnSpPr>
            <a:stCxn id="69" idx="2"/>
            <a:endCxn id="40" idx="6"/>
          </p:cNvCxnSpPr>
          <p:nvPr/>
        </p:nvCxnSpPr>
        <p:spPr>
          <a:xfrm rot="10800000" flipV="1">
            <a:off x="4430885" y="2593942"/>
            <a:ext cx="785399" cy="254001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57200" y="4472321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d = </a:t>
            </a:r>
            <a:r>
              <a:rPr lang="en-US" sz="32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l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*2 + (</a:t>
            </a:r>
            <a:r>
              <a:rPr lang="en-US" sz="32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sz="3200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max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– 0.5*</a:t>
            </a:r>
            <a:r>
              <a:rPr lang="en-US" sz="32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sqrt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( 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Times New Roman"/>
                <a:cs typeface="Times New Roman"/>
              </a:rPr>
              <a:t>14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–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13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r>
              <a:rPr lang="en-US" sz="3200" baseline="3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+ (</a:t>
            </a:r>
            <a:r>
              <a:rPr lang="en-US" sz="3200" dirty="0">
                <a:solidFill>
                  <a:srgbClr val="008000"/>
                </a:solidFill>
                <a:latin typeface="Times New Roman"/>
                <a:cs typeface="Times New Roman"/>
              </a:rPr>
              <a:t>12–15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r>
              <a:rPr lang="en-US" sz="3200" baseline="3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3200" baseline="3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</a:p>
          <a:p>
            <a:pPr algn="ctr"/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lang="en-US" sz="32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l=3 </a:t>
            </a:r>
            <a:r>
              <a:rPr lang="en-US" sz="3200" dirty="0" smtClean="0">
                <a:solidFill>
                  <a:srgbClr val="008000"/>
                </a:solidFill>
                <a:latin typeface="Times"/>
                <a:cs typeface="Times"/>
              </a:rPr>
              <a:t>and </a:t>
            </a:r>
            <a:r>
              <a:rPr lang="en-US" sz="32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r>
              <a:rPr lang="en-US" sz="3200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max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= 32,</a:t>
            </a:r>
            <a:endParaRPr lang="en-US" sz="3200" dirty="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Emission 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Score </a:t>
            </a:r>
            <a:r>
              <a:rPr lang="en-US" sz="32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=</a:t>
            </a:r>
            <a:r>
              <a:rPr lang="en-US" sz="3200" dirty="0">
                <a:solidFill>
                  <a:srgbClr val="008000"/>
                </a:solidFill>
                <a:latin typeface="Times New Roman"/>
                <a:cs typeface="Times New Roman"/>
              </a:rPr>
              <a:t>38 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– </a:t>
            </a:r>
            <a:r>
              <a:rPr lang="en-US" sz="32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sqrt</a:t>
            </a:r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(10)/2</a:t>
            </a:r>
          </a:p>
          <a:p>
            <a:pPr algn="ctr"/>
            <a:r>
              <a:rPr lang="en-US" sz="32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Normalize this to (0,1] range</a:t>
            </a:r>
            <a:endParaRPr lang="en-US" sz="3200" dirty="0" smtClean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70616" y="1571613"/>
            <a:ext cx="3560268" cy="2552661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Tolerant Transition Score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457200" y="1916013"/>
            <a:ext cx="4337858" cy="42590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Inversely proportional to</a:t>
            </a:r>
          </a:p>
          <a:p>
            <a:pPr>
              <a:buNone/>
            </a:pPr>
            <a:r>
              <a:rPr lang="en-US" sz="2400" dirty="0" smtClean="0"/>
              <a:t>	distance between grid cells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The score is </a:t>
            </a:r>
            <a:r>
              <a:rPr lang="en-US" sz="2400" b="1" i="1" dirty="0" smtClean="0"/>
              <a:t>very tolerant </a:t>
            </a:r>
            <a:r>
              <a:rPr lang="en-US" sz="2400" dirty="0" smtClean="0"/>
              <a:t>of jumps between non-adjacent grid cells</a:t>
            </a:r>
          </a:p>
          <a:p>
            <a:endParaRPr lang="en-US" sz="2400" dirty="0" smtClean="0"/>
          </a:p>
          <a:p>
            <a:r>
              <a:rPr lang="en-US" sz="2400" dirty="0" smtClean="0"/>
              <a:t>Necessary to tolerate large outliers/regions of poor coverage in the GSM data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0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798783" y="2130529"/>
            <a:ext cx="1561783" cy="14496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/>
          <p:cNvCxnSpPr/>
          <p:nvPr/>
        </p:nvCxnSpPr>
        <p:spPr>
          <a:xfrm rot="10800000">
            <a:off x="5418186" y="2627680"/>
            <a:ext cx="2634318" cy="1819744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83148" y="2872332"/>
            <a:ext cx="541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err="1" smtClean="0">
                <a:solidFill>
                  <a:srgbClr val="008000"/>
                </a:solidFill>
              </a:rPr>
              <a:t>d</a:t>
            </a:r>
            <a:endParaRPr lang="en-US" sz="4000" i="1" baseline="-25000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71612" y="3732618"/>
            <a:ext cx="1561783" cy="14496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706703" y="5367770"/>
            <a:ext cx="2152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08000"/>
                </a:solidFill>
              </a:rPr>
              <a:t>Score = 1/d</a:t>
            </a:r>
            <a:endParaRPr lang="en-US" sz="3200" i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41518" y="2376154"/>
            <a:ext cx="1561783" cy="14496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/>
          <p:cNvCxnSpPr/>
          <p:nvPr/>
        </p:nvCxnSpPr>
        <p:spPr>
          <a:xfrm rot="10800000">
            <a:off x="1160922" y="2873306"/>
            <a:ext cx="1906651" cy="1666549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03301" y="3825843"/>
            <a:ext cx="1561783" cy="14496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59670" y="5446788"/>
            <a:ext cx="35226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08000"/>
                </a:solidFill>
              </a:rPr>
              <a:t>Transition Score = 1</a:t>
            </a:r>
            <a:endParaRPr lang="en-US" sz="3200" i="1" dirty="0">
              <a:solidFill>
                <a:srgbClr val="008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686" y="2247947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10800000">
            <a:off x="4753850" y="2507855"/>
            <a:ext cx="3318286" cy="1444911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4368" y="4461904"/>
            <a:ext cx="3889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>
                <a:solidFill>
                  <a:srgbClr val="008000"/>
                </a:solidFill>
              </a:rPr>
              <a:t>d</a:t>
            </a:r>
            <a:r>
              <a:rPr lang="en-US" sz="3200" i="1" dirty="0" smtClean="0">
                <a:solidFill>
                  <a:srgbClr val="008000"/>
                </a:solidFill>
              </a:rPr>
              <a:t> = 7</a:t>
            </a:r>
          </a:p>
          <a:p>
            <a:pPr algn="ctr"/>
            <a:r>
              <a:rPr lang="en-US" sz="3200" i="1" dirty="0" smtClean="0">
                <a:solidFill>
                  <a:srgbClr val="008000"/>
                </a:solidFill>
              </a:rPr>
              <a:t>Transition Score = 1/7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09738" y="2249835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20574" y="2701371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11626" y="2703259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20574" y="3162314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11626" y="3164202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22462" y="3615738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13514" y="3617626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08309" y="2249835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99361" y="2251723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10197" y="2703259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01249" y="2705147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10197" y="3164202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901249" y="3166090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12085" y="3617626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903137" y="3619514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388819" y="2247947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79871" y="2249835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390707" y="2701371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881759" y="2703259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90707" y="3162314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881759" y="3164202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392595" y="3615738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883647" y="3617626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378442" y="2249835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69494" y="2251723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380330" y="2703259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71382" y="2705147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80330" y="3164202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871382" y="3166090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382218" y="3617626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873270" y="3619514"/>
            <a:ext cx="485682" cy="448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94" y="1491507"/>
            <a:ext cx="8749868" cy="4505147"/>
          </a:xfrm>
          <a:prstGeom prst="rect">
            <a:avLst/>
          </a:prstGeom>
          <a:noFill/>
        </p:spPr>
      </p:pic>
      <p:pic>
        <p:nvPicPr>
          <p:cNvPr id="29" name="Picture 3" descr="C:\Users\thangam\AppData\Local\Microsoft\Windows\Temporary Internet Files\Content.IE5\U7T38RXR\MCj0441736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6796" y="5314718"/>
            <a:ext cx="681937" cy="681937"/>
          </a:xfrm>
          <a:prstGeom prst="rect">
            <a:avLst/>
          </a:prstGeom>
          <a:noFill/>
          <a:scene3d>
            <a:camera prst="orthographicFront">
              <a:rot lat="597701" lon="10747184" rev="21295371"/>
            </a:camera>
            <a:lightRig rig="threePt" dir="t"/>
          </a:scene3d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6796" y="4473343"/>
            <a:ext cx="509588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 descr="C:\Users\thangam\AppData\Local\Microsoft\Windows\Temporary Internet Files\Content.IE5\BK1TTRD7\MCj0424790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8524" y="863786"/>
            <a:ext cx="161172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Line 11"/>
          <p:cNvSpPr>
            <a:spLocks noChangeShapeType="1"/>
          </p:cNvSpPr>
          <p:nvPr/>
        </p:nvSpPr>
        <p:spPr bwMode="auto">
          <a:xfrm flipH="1" flipV="1">
            <a:off x="2132992" y="2503382"/>
            <a:ext cx="543804" cy="1880619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0"/>
          <p:cNvSpPr>
            <a:spLocks noChangeArrowheads="1"/>
          </p:cNvSpPr>
          <p:nvPr/>
        </p:nvSpPr>
        <p:spPr bwMode="auto">
          <a:xfrm>
            <a:off x="316548" y="2848213"/>
            <a:ext cx="2360248" cy="83099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Collect Data</a:t>
            </a:r>
          </a:p>
          <a:p>
            <a:pPr algn="ctr"/>
            <a:r>
              <a:rPr lang="en-US" sz="2400" b="1" dirty="0" smtClean="0"/>
              <a:t>From Phones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2360248" y="1994034"/>
            <a:ext cx="1356173" cy="78084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2" descr="C:\Users\thangam\AppData\Local\Microsoft\Windows\Temporary Internet Files\Content.IE5\7WUCPLS6\MPj04364060000[1]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37518" y="4294907"/>
            <a:ext cx="849282" cy="57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43" name="Line 19"/>
          <p:cNvSpPr>
            <a:spLocks noChangeShapeType="1"/>
          </p:cNvSpPr>
          <p:nvPr/>
        </p:nvSpPr>
        <p:spPr bwMode="auto">
          <a:xfrm>
            <a:off x="7085259" y="4003418"/>
            <a:ext cx="695159" cy="33159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5083404" y="4634835"/>
            <a:ext cx="3603395" cy="120032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/>
              <a:t>Share</a:t>
            </a:r>
            <a:r>
              <a:rPr lang="en-US" sz="2400" b="1" dirty="0"/>
              <a:t> </a:t>
            </a:r>
            <a:r>
              <a:rPr lang="en-US" sz="2400" b="1" dirty="0" smtClean="0"/>
              <a:t>traffic info </a:t>
            </a:r>
          </a:p>
          <a:p>
            <a:pPr algn="ctr"/>
            <a:r>
              <a:rPr lang="en-US" sz="2400" b="1" dirty="0" smtClean="0"/>
              <a:t>with other phones/cars</a:t>
            </a:r>
          </a:p>
          <a:p>
            <a:pPr algn="ctr"/>
            <a:r>
              <a:rPr lang="en-US" sz="2400" b="1" dirty="0" smtClean="0"/>
              <a:t>For route planning</a:t>
            </a:r>
            <a:endParaRPr lang="en-US" sz="2400" b="1" dirty="0"/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2633556" y="1558347"/>
            <a:ext cx="3395602" cy="584776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</a:rPr>
              <a:t>Trajectory Finding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9237" y="6005297"/>
            <a:ext cx="7149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Battery dies in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~6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hours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if monitoring with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GPS</a:t>
            </a:r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Crowdsourced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5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 descr="no-poi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29" y="1765065"/>
            <a:ext cx="5580629" cy="4309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Grid Sequencing In Action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 descr="no-poi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45" y="1757278"/>
            <a:ext cx="5580629" cy="4309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Grid Sequencing In Action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386528" y="388362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-321712" y="391983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-277920" y="389368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-224052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-179388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12552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-7078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-16912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9572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9344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14818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02048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24671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30058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5532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0918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5596" y="389368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509464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564204" y="390374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618072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66273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71660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77134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82521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88169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93556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99030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104417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08883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114270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119744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125131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1298592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35246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140720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461068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150573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55960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161434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66820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172469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177856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183330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88716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1931832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1985700" y="388007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040440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094308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14071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19458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24932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230319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34785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40172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245646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251033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56681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262068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267542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272929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77395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82782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288256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293643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298109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303496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308970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314357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318823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324210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329684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335071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340719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346106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351580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356967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361433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366820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372294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77681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3823220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3877088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>
            <a:off x="3931828" y="391292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3985696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4030360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4084228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4138968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>
            <a:off x="4192836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4249320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4303188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4357928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4411796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4456460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4510328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4565068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4618936" y="391026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>
            <a:off x="466621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472008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>
            <a:off x="477482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482869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487335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92722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98196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503583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509231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514531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520005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10800000">
            <a:off x="1761942" y="591166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10800000">
            <a:off x="1761070" y="596551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10800000">
            <a:off x="1761070" y="600931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1750122" y="574653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10800000">
            <a:off x="1749250" y="580039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1748378" y="585425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10800000">
            <a:off x="1750122" y="554945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10800000">
            <a:off x="1749250" y="560331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10800000">
            <a:off x="1749250" y="564711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0800000">
            <a:off x="1737430" y="570097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0800000">
            <a:off x="1738302" y="538433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10800000">
            <a:off x="1737430" y="543819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10800000">
            <a:off x="1736558" y="549205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rot="10800000">
            <a:off x="1763685" y="523123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10800000">
            <a:off x="1762813" y="528509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rot="10800000">
            <a:off x="1762813" y="532888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10800000">
            <a:off x="1751865" y="506611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10800000">
            <a:off x="1750993" y="511997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10800000">
            <a:off x="1750121" y="51738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rot="10800000">
            <a:off x="1751865" y="48690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rot="10800000">
            <a:off x="1750993" y="492289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10800000">
            <a:off x="1750993" y="49666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10800000">
            <a:off x="1739173" y="502054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rot="10800000">
            <a:off x="1740045" y="470391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0800000">
            <a:off x="1739173" y="475776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rot="10800000">
            <a:off x="1738301" y="481162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rot="10800000">
            <a:off x="1756946" y="450242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rot="10800000">
            <a:off x="1756074" y="455627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0800000">
            <a:off x="1756074" y="460007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10800000">
            <a:off x="1755202" y="465393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10800000">
            <a:off x="1745126" y="433729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10800000">
            <a:off x="1744254" y="439115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10800000">
            <a:off x="1743382" y="444501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10800000">
            <a:off x="1745126" y="414021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rot="10800000">
            <a:off x="1744254" y="419407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rot="10800000">
            <a:off x="1744254" y="423787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rot="10800000">
            <a:off x="1732434" y="42917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rot="10800000">
            <a:off x="1733306" y="397509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rot="10800000">
            <a:off x="1732434" y="402895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rot="10800000">
            <a:off x="1731562" y="408281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0800000">
            <a:off x="1758689" y="382199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10800000">
            <a:off x="1757817" y="387585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10800000">
            <a:off x="1757817" y="391964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rot="10800000">
            <a:off x="1746869" y="365687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rot="10800000">
            <a:off x="1745997" y="371073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rot="10800000">
            <a:off x="1745125" y="37645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rot="10800000">
            <a:off x="1746869" y="34597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rot="10800000">
            <a:off x="1745997" y="351365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10800000">
            <a:off x="1745997" y="355744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10800000">
            <a:off x="1734177" y="361130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rot="10800000">
            <a:off x="1735049" y="329467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10800000">
            <a:off x="1734177" y="334852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rot="10800000">
            <a:off x="1733305" y="340238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rot="10800000">
            <a:off x="1764516" y="309231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rot="10800000">
            <a:off x="1763644" y="314617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10800000">
            <a:off x="1759754" y="324223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10800000">
            <a:off x="1752696" y="29271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rot="10800000">
            <a:off x="1751824" y="298105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rot="10800000">
            <a:off x="1752696" y="273010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rot="10800000">
            <a:off x="1751824" y="278396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rot="10800000">
            <a:off x="1751824" y="282776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rot="10800000">
            <a:off x="1740004" y="288162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10800000">
            <a:off x="1740876" y="256498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rot="10800000">
            <a:off x="1740004" y="261884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10800000">
            <a:off x="1739132" y="267270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rot="10800000">
            <a:off x="1766259" y="24118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rot="10800000">
            <a:off x="1765387" y="246574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10800000">
            <a:off x="1765387" y="250954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10800000">
            <a:off x="1754439" y="224676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rot="10800000">
            <a:off x="1753567" y="230062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10800000">
            <a:off x="1752695" y="235448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rot="10800000">
            <a:off x="1754439" y="204968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10800000">
            <a:off x="1753567" y="210354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rot="10800000">
            <a:off x="1753567" y="214733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10800000">
            <a:off x="1741747" y="220119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rot="10800000">
            <a:off x="1742619" y="188456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10800000">
            <a:off x="1741747" y="193842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rot="10800000">
            <a:off x="1740875" y="199228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10800000">
            <a:off x="1758648" y="176977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rot="10800000">
            <a:off x="1757776" y="18345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rot="10800000">
            <a:off x="1766259" y="319493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rot="5400000">
            <a:off x="-354124" y="392020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rot="10800000">
            <a:off x="1764524" y="304137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sequenced-grid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93" y="1757049"/>
            <a:ext cx="5605180" cy="429694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Grid Sequencing In Action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386528" y="388362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-321712" y="391983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-277920" y="389368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-224052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-179388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12552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-7078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-16912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9572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9344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14818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02048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24671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30058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5532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0918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5596" y="389368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509464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564204" y="390374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618072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66273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71660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77134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82521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88169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93556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99030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104417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08883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114270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119744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125131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1298592" y="388273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352460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1407200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461068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150573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55960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161434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66820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1724692" y="388185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1778560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1833300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887168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1931832" y="388096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1985700" y="3880078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040440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094308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14071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19458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24932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230319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34785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40172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245646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251033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56681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262068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267542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272929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77395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82782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288256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293643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2981096" y="389279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3034964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3089704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3143572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318823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324210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329684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335071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340719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346106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351580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356967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361433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366820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372294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77681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3823220" y="3902862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3877088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>
            <a:off x="3931828" y="3912925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3985696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4030360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4084228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4138968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>
            <a:off x="4192836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4249320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4303188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4357928" y="3912039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4411796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4456460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4510328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4565068" y="39111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4618936" y="391026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>
            <a:off x="4666216" y="389191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4720084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>
            <a:off x="4774824" y="3901976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4828692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487335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927224" y="3890141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981964" y="3901090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503583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5092316" y="3891027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514531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5200052" y="3900204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10800000">
            <a:off x="1761942" y="591166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10800000">
            <a:off x="1761070" y="596551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10800000">
            <a:off x="1761070" y="600931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1750122" y="574653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10800000">
            <a:off x="1749250" y="580039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1748378" y="585425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10800000">
            <a:off x="1750122" y="554945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10800000">
            <a:off x="1749250" y="560331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10800000">
            <a:off x="1749250" y="564711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0800000">
            <a:off x="1737430" y="570097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0800000">
            <a:off x="1738302" y="538433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10800000">
            <a:off x="1737430" y="543819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10800000">
            <a:off x="1736558" y="549205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rot="10800000">
            <a:off x="1763685" y="523123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10800000">
            <a:off x="1762813" y="528509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rot="10800000">
            <a:off x="1762813" y="532888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10800000">
            <a:off x="1751865" y="506611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10800000">
            <a:off x="1750993" y="511997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10800000">
            <a:off x="1750121" y="51738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rot="10800000">
            <a:off x="1751865" y="48690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rot="10800000">
            <a:off x="1750993" y="492289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10800000">
            <a:off x="1750993" y="49666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10800000">
            <a:off x="1739173" y="502054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rot="10800000">
            <a:off x="1740045" y="470391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0800000">
            <a:off x="1739173" y="475776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rot="10800000">
            <a:off x="1738301" y="481162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rot="10800000">
            <a:off x="1756946" y="450242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rot="10800000">
            <a:off x="1756074" y="455627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0800000">
            <a:off x="1756074" y="460007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10800000">
            <a:off x="1755202" y="465393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10800000">
            <a:off x="1745126" y="433729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10800000">
            <a:off x="1744254" y="439115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10800000">
            <a:off x="1743382" y="444501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10800000">
            <a:off x="1745126" y="414021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rot="10800000">
            <a:off x="1744254" y="419407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rot="10800000">
            <a:off x="1744254" y="423787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rot="10800000">
            <a:off x="1732434" y="429173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rot="10800000">
            <a:off x="1733306" y="397509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rot="10800000">
            <a:off x="1732434" y="402895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rot="10800000">
            <a:off x="1731562" y="408281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0800000">
            <a:off x="1758689" y="382199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10800000">
            <a:off x="1757817" y="387585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10800000">
            <a:off x="1757817" y="391964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rot="10800000">
            <a:off x="1746869" y="365687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rot="10800000">
            <a:off x="1745997" y="371073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rot="10800000">
            <a:off x="1745125" y="37645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rot="10800000">
            <a:off x="1746869" y="34597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rot="10800000">
            <a:off x="1745997" y="351365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10800000">
            <a:off x="1745997" y="355744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10800000">
            <a:off x="1734177" y="361130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rot="10800000">
            <a:off x="1735049" y="329467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10800000">
            <a:off x="1734177" y="334852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rot="10800000">
            <a:off x="1733305" y="340238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rot="10800000">
            <a:off x="1764516" y="309231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rot="10800000">
            <a:off x="1763644" y="314617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10800000">
            <a:off x="1759754" y="324223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10800000">
            <a:off x="1752696" y="292719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rot="10800000">
            <a:off x="1751824" y="298105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rot="10800000">
            <a:off x="1752696" y="2730109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rot="10800000">
            <a:off x="1751824" y="278396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rot="10800000">
            <a:off x="1751824" y="282776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rot="10800000">
            <a:off x="1740004" y="288162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10800000">
            <a:off x="1740876" y="256498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rot="10800000">
            <a:off x="1740004" y="261884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10800000">
            <a:off x="1739132" y="267270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rot="10800000">
            <a:off x="1766259" y="24118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rot="10800000">
            <a:off x="1765387" y="246574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10800000">
            <a:off x="1765387" y="250954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10800000">
            <a:off x="1754439" y="224676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rot="10800000">
            <a:off x="1753567" y="2300624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10800000">
            <a:off x="1752695" y="235448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rot="10800000">
            <a:off x="1754439" y="2049683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10800000">
            <a:off x="1753567" y="210354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rot="10800000">
            <a:off x="1753567" y="214733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10800000">
            <a:off x="1741747" y="220119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rot="10800000">
            <a:off x="1742619" y="1884562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10800000">
            <a:off x="1741747" y="1938421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rot="10800000">
            <a:off x="1740875" y="1992280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10800000">
            <a:off x="1758648" y="1769778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rot="10800000">
            <a:off x="1757776" y="1834586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rot="10800000">
            <a:off x="1766259" y="3194937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rot="5400000">
            <a:off x="-354124" y="3887353"/>
            <a:ext cx="4296940" cy="21896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rot="10800000">
            <a:off x="1764524" y="3041375"/>
            <a:ext cx="5608476" cy="1588"/>
          </a:xfrm>
          <a:prstGeom prst="line">
            <a:avLst/>
          </a:prstGeom>
          <a:ln w="127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 descr="sequenced-grid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33" y="0"/>
            <a:ext cx="9141027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oothed-grid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5"/>
            <a:ext cx="9144000" cy="683346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06853" y="55164"/>
            <a:ext cx="6269246" cy="1143000"/>
          </a:xfrm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Smoothing &amp; Interpolation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c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06" y="1576605"/>
            <a:ext cx="6470043" cy="4997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8261" y="1589939"/>
            <a:ext cx="1409138" cy="386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71106" y="1576605"/>
            <a:ext cx="137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Track</a:t>
            </a: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 </a:t>
            </a:r>
            <a:r>
              <a:rPr lang="en-US" dirty="0" err="1" smtClean="0"/>
              <a:t>FlowChart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054386" y="4992612"/>
            <a:ext cx="2616481" cy="1072974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4681" y="1738460"/>
            <a:ext cx="2081061" cy="744522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Matching (Lat, Lon) To Segments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1723" y="3023404"/>
            <a:ext cx="137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</a:rPr>
              <a:t>42.361117,</a:t>
            </a:r>
          </a:p>
          <a:p>
            <a:pPr algn="ctr"/>
            <a:r>
              <a:rPr lang="en-US" sz="1400" dirty="0" smtClean="0">
                <a:latin typeface="Courier"/>
              </a:rPr>
              <a:t>-71.090203</a:t>
            </a:r>
          </a:p>
        </p:txBody>
      </p:sp>
      <p:sp>
        <p:nvSpPr>
          <p:cNvPr id="13" name="Oval 12"/>
          <p:cNvSpPr/>
          <p:nvPr/>
        </p:nvSpPr>
        <p:spPr>
          <a:xfrm>
            <a:off x="509734" y="2981557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951" y="2023868"/>
            <a:ext cx="215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Latitude + Longitude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5" name="Shape 14"/>
          <p:cNvCxnSpPr>
            <a:stCxn id="17" idx="1"/>
            <a:endCxn id="13" idx="7"/>
          </p:cNvCxnSpPr>
          <p:nvPr/>
        </p:nvCxnSpPr>
        <p:spPr>
          <a:xfrm rot="10800000" flipV="1">
            <a:off x="1821880" y="2700238"/>
            <a:ext cx="579205" cy="376595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01084" y="2377073"/>
            <a:ext cx="102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Road</a:t>
            </a:r>
          </a:p>
          <a:p>
            <a:pPr algn="ctr"/>
            <a:r>
              <a:rPr lang="en-US" b="1" dirty="0" smtClean="0"/>
              <a:t>Segment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2629" y="4510463"/>
            <a:ext cx="102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Road</a:t>
            </a:r>
          </a:p>
          <a:p>
            <a:pPr algn="ctr"/>
            <a:r>
              <a:rPr lang="en-US" b="1" dirty="0" smtClean="0"/>
              <a:t>Segment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728684" y="5156794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hape 42"/>
          <p:cNvCxnSpPr>
            <a:stCxn id="22" idx="1"/>
            <a:endCxn id="23" idx="6"/>
          </p:cNvCxnSpPr>
          <p:nvPr/>
        </p:nvCxnSpPr>
        <p:spPr>
          <a:xfrm rot="10800000" flipV="1">
            <a:off x="2265959" y="4833629"/>
            <a:ext cx="876671" cy="64846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H="1">
            <a:off x="3992143" y="3682464"/>
            <a:ext cx="470069" cy="3238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6998" y="3138792"/>
            <a:ext cx="451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Transition Score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P ( Road Segment | Previous Road Segment 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2842756" y="2530046"/>
            <a:ext cx="162331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416316" y="2529253"/>
            <a:ext cx="162331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3132140" y="2530842"/>
            <a:ext cx="1621723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H="1">
            <a:off x="4002411" y="4284541"/>
            <a:ext cx="1364826" cy="104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4615498" y="4237709"/>
            <a:ext cx="1364826" cy="104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4332113" y="4278041"/>
            <a:ext cx="1364826" cy="10482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1476" y="5205480"/>
            <a:ext cx="137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</a:rPr>
              <a:t>42.361118,</a:t>
            </a:r>
          </a:p>
          <a:p>
            <a:pPr algn="ctr"/>
            <a:r>
              <a:rPr lang="en-US" sz="1400" dirty="0" smtClean="0">
                <a:latin typeface="Courier"/>
              </a:rPr>
              <a:t>-71.09021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4351" y="4399600"/>
            <a:ext cx="215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Latitude + Longitude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Matching (Lat, Lon) To Segments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1723" y="3023404"/>
            <a:ext cx="137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</a:rPr>
              <a:t>42.361117,</a:t>
            </a:r>
          </a:p>
          <a:p>
            <a:pPr algn="ctr"/>
            <a:r>
              <a:rPr lang="en-US" sz="1400" dirty="0" smtClean="0">
                <a:latin typeface="Courier"/>
              </a:rPr>
              <a:t>-71.090203</a:t>
            </a:r>
          </a:p>
        </p:txBody>
      </p:sp>
      <p:sp>
        <p:nvSpPr>
          <p:cNvPr id="13" name="Oval 12"/>
          <p:cNvSpPr/>
          <p:nvPr/>
        </p:nvSpPr>
        <p:spPr>
          <a:xfrm>
            <a:off x="509734" y="2981557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951" y="2023868"/>
            <a:ext cx="215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Latitude + Longitude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5" name="Shape 14"/>
          <p:cNvCxnSpPr>
            <a:stCxn id="17" idx="1"/>
            <a:endCxn id="13" idx="7"/>
          </p:cNvCxnSpPr>
          <p:nvPr/>
        </p:nvCxnSpPr>
        <p:spPr>
          <a:xfrm rot="10800000" flipV="1">
            <a:off x="1821880" y="2700238"/>
            <a:ext cx="579205" cy="376595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01084" y="2377073"/>
            <a:ext cx="102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Road</a:t>
            </a:r>
          </a:p>
          <a:p>
            <a:pPr algn="ctr"/>
            <a:r>
              <a:rPr lang="en-US" b="1" dirty="0" smtClean="0"/>
              <a:t>Segment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2629" y="4510463"/>
            <a:ext cx="102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Road</a:t>
            </a:r>
          </a:p>
          <a:p>
            <a:pPr algn="ctr"/>
            <a:r>
              <a:rPr lang="en-US" b="1" dirty="0" smtClean="0"/>
              <a:t>Segment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728684" y="5156794"/>
            <a:ext cx="1537274" cy="65059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hape 42"/>
          <p:cNvCxnSpPr>
            <a:stCxn id="22" idx="1"/>
            <a:endCxn id="23" idx="6"/>
          </p:cNvCxnSpPr>
          <p:nvPr/>
        </p:nvCxnSpPr>
        <p:spPr>
          <a:xfrm rot="10800000" flipV="1">
            <a:off x="2265959" y="4833629"/>
            <a:ext cx="876671" cy="64846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H="1">
            <a:off x="3992143" y="3682464"/>
            <a:ext cx="470069" cy="3238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6998" y="3138792"/>
            <a:ext cx="451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Transition Score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P ( Road Segment | Previous Road Segment 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2842756" y="2530046"/>
            <a:ext cx="162331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416316" y="2529253"/>
            <a:ext cx="162331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3132140" y="2530842"/>
            <a:ext cx="1621723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H="1">
            <a:off x="4002411" y="4284541"/>
            <a:ext cx="1364826" cy="104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4615498" y="4237709"/>
            <a:ext cx="1364826" cy="104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4332113" y="4278041"/>
            <a:ext cx="1364826" cy="10482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1476" y="5205480"/>
            <a:ext cx="137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</a:rPr>
              <a:t>42.361118,</a:t>
            </a:r>
          </a:p>
          <a:p>
            <a:pPr algn="ctr"/>
            <a:r>
              <a:rPr lang="en-US" sz="1400" dirty="0" smtClean="0">
                <a:latin typeface="Courier"/>
              </a:rPr>
              <a:t>-71.09021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4351" y="4399600"/>
            <a:ext cx="215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Latitude + Longitude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“Observable”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6282" y="3811277"/>
            <a:ext cx="3230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Multiply by: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P(Movement</a:t>
            </a:r>
            <a:r>
              <a:rPr lang="en-US" b="1" dirty="0" smtClean="0">
                <a:solidFill>
                  <a:srgbClr val="FF0000"/>
                </a:solidFill>
              </a:rPr>
              <a:t> | Movement Hint)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P(Turn</a:t>
            </a:r>
            <a:r>
              <a:rPr lang="en-US" b="1" dirty="0" smtClean="0">
                <a:solidFill>
                  <a:srgbClr val="FF0000"/>
                </a:solidFill>
              </a:rPr>
              <a:t> | Turn Hint)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7080" y="5988809"/>
            <a:ext cx="8483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</a:rPr>
              <a:t>Extract 0/1 (Binary) Movement and Turn Hints For Each Time Slot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fore-h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fter-h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Bike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663942"/>
            <a:ext cx="5562600" cy="412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2214" y="5934852"/>
            <a:ext cx="594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www.jonathanokeeffe.com</a:t>
            </a:r>
            <a:r>
              <a:rPr lang="en-US" dirty="0"/>
              <a:t>/</a:t>
            </a:r>
            <a:r>
              <a:rPr lang="en-US" dirty="0" err="1"/>
              <a:t>strava</a:t>
            </a:r>
            <a:r>
              <a:rPr lang="en-US" dirty="0"/>
              <a:t>/multi-ride-mapper/</a:t>
            </a:r>
          </a:p>
        </p:txBody>
      </p:sp>
    </p:spTree>
    <p:extLst>
      <p:ext uri="{BB962C8B-B14F-4D97-AF65-F5344CB8AC3E}">
        <p14:creationId xmlns:p14="http://schemas.microsoft.com/office/powerpoint/2010/main" val="37508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06772"/>
            <a:ext cx="4348805" cy="46953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125 Hours (312 “Drives”)</a:t>
            </a:r>
          </a:p>
          <a:p>
            <a:pPr lvl="1"/>
            <a:r>
              <a:rPr lang="en-US" dirty="0" smtClean="0"/>
              <a:t>From 16 Android phones</a:t>
            </a:r>
          </a:p>
          <a:p>
            <a:pPr lvl="1"/>
            <a:r>
              <a:rPr lang="en-US" dirty="0" smtClean="0"/>
              <a:t>Logged GPS ground truth, GSM, </a:t>
            </a:r>
            <a:r>
              <a:rPr lang="en-US" dirty="0" err="1" smtClean="0"/>
              <a:t>accel</a:t>
            </a:r>
            <a:r>
              <a:rPr lang="en-US" dirty="0" smtClean="0"/>
              <a:t>, compass</a:t>
            </a:r>
          </a:p>
          <a:p>
            <a:endParaRPr lang="en-US" dirty="0" smtClean="0"/>
          </a:p>
          <a:p>
            <a:r>
              <a:rPr lang="en-US" dirty="0" smtClean="0"/>
              <a:t>Selected subset of 53 drives (28 hours) as “test drives”</a:t>
            </a:r>
          </a:p>
          <a:p>
            <a:pPr lvl="1"/>
            <a:r>
              <a:rPr lang="en-US" dirty="0" smtClean="0"/>
              <a:t>Tests lie in dense </a:t>
            </a:r>
            <a:r>
              <a:rPr lang="en-US" dirty="0" err="1" smtClean="0"/>
              <a:t>cov</a:t>
            </a:r>
            <a:r>
              <a:rPr lang="en-US" dirty="0" smtClean="0"/>
              <a:t>. area</a:t>
            </a:r>
          </a:p>
          <a:p>
            <a:pPr lvl="1"/>
            <a:r>
              <a:rPr lang="en-US" dirty="0" smtClean="0"/>
              <a:t>Tests have good GPS accuracy</a:t>
            </a:r>
          </a:p>
          <a:p>
            <a:pPr lvl="1"/>
            <a:r>
              <a:rPr lang="en-US" dirty="0" smtClean="0"/>
              <a:t>Mean drive length: 30-35 </a:t>
            </a:r>
            <a:r>
              <a:rPr lang="en-US" dirty="0" err="1" smtClean="0"/>
              <a:t>mins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Leave-one-out evaluation</a:t>
            </a:r>
          </a:p>
          <a:p>
            <a:pPr lvl="1"/>
            <a:r>
              <a:rPr lang="en-US" dirty="0" smtClean="0"/>
              <a:t>Train on all but test, evaluate on test drive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coverage-ma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12" y="1961517"/>
            <a:ext cx="3857817" cy="3611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Compared </a:t>
            </a:r>
            <a:r>
              <a:rPr lang="en-US" dirty="0" err="1" smtClean="0"/>
              <a:t>CTrack</a:t>
            </a:r>
            <a:r>
              <a:rPr lang="en-US" dirty="0" smtClean="0"/>
              <a:t> To…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half" idx="1"/>
          </p:nvPr>
        </p:nvSpPr>
        <p:spPr>
          <a:xfrm>
            <a:off x="457200" y="1757159"/>
            <a:ext cx="4736480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Placelab</a:t>
            </a:r>
            <a:r>
              <a:rPr lang="en-US" dirty="0" smtClean="0"/>
              <a:t> + </a:t>
            </a:r>
            <a:r>
              <a:rPr lang="en-US" dirty="0" err="1" smtClean="0"/>
              <a:t>VTrack</a:t>
            </a:r>
            <a:endParaRPr lang="en-US" dirty="0" smtClean="0"/>
          </a:p>
          <a:p>
            <a:pPr lvl="1"/>
            <a:r>
              <a:rPr lang="en-US" dirty="0" smtClean="0"/>
              <a:t>Look up single best matching GSM fingerprint for each time</a:t>
            </a:r>
          </a:p>
          <a:p>
            <a:pPr lvl="1"/>
            <a:r>
              <a:rPr lang="en-US" dirty="0" smtClean="0"/>
              <a:t>Match (lat, </a:t>
            </a:r>
            <a:r>
              <a:rPr lang="en-US" dirty="0" err="1" smtClean="0"/>
              <a:t>lon</a:t>
            </a:r>
            <a:r>
              <a:rPr lang="en-US" dirty="0" smtClean="0"/>
              <a:t>) using </a:t>
            </a:r>
            <a:r>
              <a:rPr lang="en-US" dirty="0" err="1" smtClean="0"/>
              <a:t>VTrack</a:t>
            </a:r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i="1" dirty="0" smtClean="0"/>
          </a:p>
          <a:p>
            <a:r>
              <a:rPr lang="en-US" i="1" dirty="0" smtClean="0"/>
              <a:t>GPS </a:t>
            </a:r>
            <a:r>
              <a:rPr lang="en-US" i="1" dirty="0" err="1" smtClean="0"/>
              <a:t>k</a:t>
            </a:r>
            <a:r>
              <a:rPr lang="en-US" dirty="0" smtClean="0"/>
              <a:t> + </a:t>
            </a:r>
            <a:r>
              <a:rPr lang="en-US" dirty="0" err="1" smtClean="0"/>
              <a:t>VTrack</a:t>
            </a:r>
            <a:endParaRPr lang="en-US" dirty="0" smtClean="0"/>
          </a:p>
          <a:p>
            <a:pPr lvl="1"/>
            <a:r>
              <a:rPr lang="en-US" dirty="0" smtClean="0"/>
              <a:t>Get a GPS sample every </a:t>
            </a:r>
            <a:r>
              <a:rPr lang="en-US" dirty="0" err="1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secs</a:t>
            </a:r>
            <a:endParaRPr lang="en-US" dirty="0" smtClean="0"/>
          </a:p>
          <a:p>
            <a:pPr lvl="1"/>
            <a:r>
              <a:rPr lang="en-US" dirty="0" smtClean="0"/>
              <a:t>Match (lat, </a:t>
            </a:r>
            <a:r>
              <a:rPr lang="en-US" dirty="0" err="1" smtClean="0"/>
              <a:t>lon</a:t>
            </a:r>
            <a:r>
              <a:rPr lang="en-US" dirty="0" smtClean="0"/>
              <a:t>) using </a:t>
            </a:r>
            <a:r>
              <a:rPr lang="en-US" dirty="0" err="1" smtClean="0"/>
              <a:t>VTrack</a:t>
            </a:r>
            <a:endParaRPr lang="en-US" dirty="0" smtClean="0"/>
          </a:p>
          <a:p>
            <a:pPr lvl="1"/>
            <a:r>
              <a:rPr lang="en-US" dirty="0" smtClean="0"/>
              <a:t>k = 4 min is </a:t>
            </a:r>
            <a:r>
              <a:rPr lang="en-US" i="1" dirty="0" smtClean="0"/>
              <a:t>energy-equivalent </a:t>
            </a:r>
            <a:r>
              <a:rPr lang="en-US" dirty="0" smtClean="0"/>
              <a:t>to </a:t>
            </a:r>
            <a:r>
              <a:rPr lang="en-US" dirty="0" err="1" smtClean="0"/>
              <a:t>CTrack</a:t>
            </a:r>
            <a:endParaRPr lang="en-US" dirty="0" smtClean="0"/>
          </a:p>
        </p:txBody>
      </p:sp>
      <p:pic>
        <p:nvPicPr>
          <p:cNvPr id="30" name="Picture 29" descr="raw-poi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13" y="1603133"/>
            <a:ext cx="3154726" cy="2268839"/>
          </a:xfrm>
          <a:prstGeom prst="rect">
            <a:avLst/>
          </a:prstGeom>
        </p:spPr>
      </p:pic>
      <p:pic>
        <p:nvPicPr>
          <p:cNvPr id="6" name="Picture 5" descr="gps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13" y="4272098"/>
            <a:ext cx="3154726" cy="207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>
            <a:off x="1626555" y="2353143"/>
            <a:ext cx="6535730" cy="2824768"/>
          </a:xfrm>
          <a:prstGeom prst="curvedConnector3">
            <a:avLst>
              <a:gd name="adj1" fmla="val 50000"/>
            </a:avLst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2568051" y="1958989"/>
            <a:ext cx="4433786" cy="2988999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7001837" y="3787425"/>
            <a:ext cx="1466981" cy="1160563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4899" y="2420654"/>
            <a:ext cx="186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Ground Truth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7287" y="1431630"/>
            <a:ext cx="385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Output Of Tracking Algorithm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>
            <a:off x="1626555" y="2353143"/>
            <a:ext cx="6535730" cy="2824768"/>
          </a:xfrm>
          <a:prstGeom prst="curvedConnector3">
            <a:avLst>
              <a:gd name="adj1" fmla="val 50000"/>
            </a:avLst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2568051" y="1958989"/>
            <a:ext cx="4433786" cy="2988999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7001837" y="3787425"/>
            <a:ext cx="1466981" cy="1160563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4899" y="2420654"/>
            <a:ext cx="186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Ground Truth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7287" y="1431630"/>
            <a:ext cx="385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Output Of Tracking Algorithm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4953423" y="3306594"/>
            <a:ext cx="503641" cy="503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439195" y="4302106"/>
            <a:ext cx="503641" cy="503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49034" y="3525543"/>
            <a:ext cx="1376302" cy="105107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61393" y="1897556"/>
            <a:ext cx="3307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Best Sequence Matching</a:t>
            </a:r>
          </a:p>
          <a:p>
            <a:pPr algn="ctr"/>
            <a:r>
              <a:rPr lang="en-US" sz="2400" i="1" dirty="0" smtClean="0"/>
              <a:t>(Computed using DP)</a:t>
            </a:r>
            <a:endParaRPr lang="en-US" sz="2400" i="1" dirty="0"/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2300575" y="2140435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1626557" y="1958991"/>
            <a:ext cx="941495" cy="39415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2011275" y="1958992"/>
            <a:ext cx="556777" cy="39415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2675450" y="2188813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3012415" y="2264570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3353354" y="2363111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3692742" y="2494499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032130" y="2724428"/>
            <a:ext cx="448921" cy="8603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4345700" y="2944689"/>
            <a:ext cx="287238" cy="8603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4498100" y="3097089"/>
            <a:ext cx="287238" cy="8603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7343958" y="4873379"/>
            <a:ext cx="287236" cy="26029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 flipH="1">
            <a:off x="7560870" y="4742899"/>
            <a:ext cx="450639" cy="33692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7448377" y="4464003"/>
            <a:ext cx="1126070" cy="30174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7620311" y="4329402"/>
            <a:ext cx="1390484" cy="3065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63999" y="4171443"/>
            <a:ext cx="5013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/>
              <a:t>d</a:t>
            </a:r>
            <a:endParaRPr lang="en-US" sz="3200" b="1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74023" y="2989605"/>
            <a:ext cx="1990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Match Length </a:t>
            </a:r>
          </a:p>
          <a:p>
            <a:pPr algn="ctr"/>
            <a:r>
              <a:rPr lang="en-US" sz="2400" i="1" dirty="0" smtClean="0"/>
              <a:t>(</a:t>
            </a:r>
            <a:r>
              <a:rPr lang="en-US" sz="2400" i="1" dirty="0" err="1" smtClean="0"/>
              <a:t>d</a:t>
            </a:r>
            <a:r>
              <a:rPr lang="en-US" sz="2400" i="1" dirty="0" smtClean="0"/>
              <a:t> = 0)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906510" y="5042188"/>
            <a:ext cx="596230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Precision = </a:t>
            </a:r>
            <a:r>
              <a:rPr lang="en-US" sz="2400" b="1" i="1" dirty="0" smtClean="0"/>
              <a:t>Match Length </a:t>
            </a:r>
            <a:r>
              <a:rPr lang="en-US" sz="2400" i="1" dirty="0" smtClean="0"/>
              <a:t>/ </a:t>
            </a:r>
            <a:r>
              <a:rPr lang="en-US" sz="2400" b="1" i="1" dirty="0" smtClean="0">
                <a:solidFill>
                  <a:srgbClr val="FF0000"/>
                </a:solidFill>
              </a:rPr>
              <a:t>Output Length</a:t>
            </a:r>
          </a:p>
          <a:p>
            <a:endParaRPr lang="en-US" sz="2400" i="1" dirty="0" smtClean="0"/>
          </a:p>
          <a:p>
            <a:r>
              <a:rPr lang="en-US" sz="2400" i="1" dirty="0" smtClean="0"/>
              <a:t>Recall = </a:t>
            </a:r>
            <a:r>
              <a:rPr lang="en-US" sz="2400" b="1" i="1" dirty="0" smtClean="0"/>
              <a:t>Match Length </a:t>
            </a:r>
            <a:r>
              <a:rPr lang="en-US" sz="2400" i="1" dirty="0" smtClean="0"/>
              <a:t>/ </a:t>
            </a:r>
            <a:r>
              <a:rPr lang="en-US" sz="2400" b="1" i="1" dirty="0" smtClean="0">
                <a:solidFill>
                  <a:srgbClr val="008000"/>
                </a:solidFill>
              </a:rPr>
              <a:t>Ground Truth Length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 Has 75% Precision: 3x Less Error Than </a:t>
            </a:r>
            <a:r>
              <a:rPr lang="en-US" dirty="0" err="1" smtClean="0"/>
              <a:t>Placelab+VTrack</a:t>
            </a:r>
            <a:r>
              <a:rPr lang="en-US" dirty="0" smtClean="0"/>
              <a:t>, GPS k</a:t>
            </a:r>
            <a:endParaRPr lang="en-US" dirty="0"/>
          </a:p>
        </p:txBody>
      </p:sp>
      <p:pic>
        <p:nvPicPr>
          <p:cNvPr id="7" name="Picture 6" descr="compare-precis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60" y="1616523"/>
            <a:ext cx="7064037" cy="493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CDF Of Recall</a:t>
            </a:r>
            <a:endParaRPr lang="en-US" dirty="0"/>
          </a:p>
        </p:txBody>
      </p:sp>
      <p:pic>
        <p:nvPicPr>
          <p:cNvPr id="5" name="Picture 4" descr="compare-recal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6" y="1631675"/>
            <a:ext cx="7034681" cy="49177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Grid Sequencing Step is Critical</a:t>
            </a:r>
            <a:endParaRPr lang="en-US" dirty="0"/>
          </a:p>
        </p:txBody>
      </p:sp>
      <p:pic>
        <p:nvPicPr>
          <p:cNvPr id="6" name="Picture 5" descr="impact-of-sequenc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93" y="1369815"/>
            <a:ext cx="6388697" cy="4466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1340" y="5865355"/>
            <a:ext cx="6305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Sequencing First Before Converting to (Lat, Lon)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Coordinates is Critical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Sensor Hints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523302" cy="4525963"/>
          </a:xfrm>
        </p:spPr>
        <p:txBody>
          <a:bodyPr/>
          <a:lstStyle/>
          <a:p>
            <a:r>
              <a:rPr lang="en-US" dirty="0" smtClean="0"/>
              <a:t>Small in quantitative terms</a:t>
            </a:r>
          </a:p>
          <a:p>
            <a:pPr lvl="1"/>
            <a:r>
              <a:rPr lang="en-US" dirty="0" smtClean="0"/>
              <a:t>6% precision, 3% recall</a:t>
            </a:r>
          </a:p>
          <a:p>
            <a:endParaRPr lang="en-US" dirty="0" smtClean="0"/>
          </a:p>
          <a:p>
            <a:r>
              <a:rPr lang="en-US" dirty="0" smtClean="0"/>
              <a:t>But help correct some systematic errors</a:t>
            </a:r>
          </a:p>
          <a:p>
            <a:pPr lvl="1"/>
            <a:r>
              <a:rPr lang="en-US" dirty="0" smtClean="0"/>
              <a:t>Turn hints fix “kinks” in output track</a:t>
            </a:r>
          </a:p>
          <a:p>
            <a:pPr lvl="1"/>
            <a:r>
              <a:rPr lang="en-US" dirty="0" smtClean="0"/>
              <a:t>Movement hints fix “looping” in GSM signature</a:t>
            </a:r>
            <a:endParaRPr lang="en-US" dirty="0"/>
          </a:p>
        </p:txBody>
      </p:sp>
      <p:pic>
        <p:nvPicPr>
          <p:cNvPr id="17" name="Picture 16" descr="impact-of-sensorhi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3" y="1571205"/>
            <a:ext cx="4154141" cy="41554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0355" y="5755169"/>
            <a:ext cx="731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Makes sense to take advantage of hints when available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(i.e. on a </a:t>
            </a:r>
            <a:r>
              <a:rPr lang="en-US" sz="2400" i="1" dirty="0" err="1" smtClean="0">
                <a:solidFill>
                  <a:srgbClr val="FF0000"/>
                </a:solidFill>
              </a:rPr>
              <a:t>smartphone</a:t>
            </a:r>
            <a:r>
              <a:rPr lang="en-US" sz="2400" i="1" dirty="0" smtClean="0">
                <a:solidFill>
                  <a:srgbClr val="FF0000"/>
                </a:solidFill>
              </a:rPr>
              <a:t>) – they are free in terms of energy!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eap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289" y="1801644"/>
            <a:ext cx="3475911" cy="347591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57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4513"/>
            <a:ext cx="5695244" cy="508844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CTrack</a:t>
            </a:r>
            <a:r>
              <a:rPr lang="en-US" dirty="0" smtClean="0"/>
              <a:t> is a </a:t>
            </a:r>
            <a:r>
              <a:rPr lang="en-US" i="1" dirty="0" smtClean="0"/>
              <a:t>cellu</a:t>
            </a:r>
            <a:r>
              <a:rPr lang="en-US" i="1" dirty="0" smtClean="0"/>
              <a:t>lar-</a:t>
            </a:r>
            <a:r>
              <a:rPr lang="en-US" i="1" dirty="0" smtClean="0"/>
              <a:t>only </a:t>
            </a:r>
            <a:r>
              <a:rPr lang="en-US" i="1" dirty="0" smtClean="0"/>
              <a:t>system </a:t>
            </a:r>
            <a:r>
              <a:rPr lang="en-US" dirty="0" smtClean="0"/>
              <a:t>that:</a:t>
            </a:r>
          </a:p>
          <a:p>
            <a:pPr lvl="1"/>
            <a:r>
              <a:rPr lang="en-US" dirty="0" smtClean="0"/>
              <a:t>Can recover over 75% of a user’s track</a:t>
            </a:r>
          </a:p>
          <a:p>
            <a:pPr lvl="1"/>
            <a:r>
              <a:rPr lang="en-US" dirty="0" smtClean="0"/>
              <a:t>Significantly (over 3x) better in energy/accuracy tradeoff than existing approaches</a:t>
            </a:r>
          </a:p>
          <a:p>
            <a:endParaRPr lang="en-US" dirty="0" smtClean="0"/>
          </a:p>
          <a:p>
            <a:r>
              <a:rPr lang="en-US" dirty="0" smtClean="0"/>
              <a:t>Broader impact + future work:</a:t>
            </a:r>
          </a:p>
          <a:p>
            <a:pPr lvl="1"/>
            <a:r>
              <a:rPr lang="en-US" dirty="0" smtClean="0"/>
              <a:t>Make large scale deployment of location-based apps feasible without running into energy barriers</a:t>
            </a:r>
          </a:p>
          <a:p>
            <a:pPr lvl="1"/>
            <a:r>
              <a:rPr lang="en-US" dirty="0" smtClean="0"/>
              <a:t>Enable devices without GPS (85% of the market) to contribute to and benefit from location-based services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rack-my-tou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24" y="479778"/>
            <a:ext cx="3457222" cy="27670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5020" y="950148"/>
            <a:ext cx="3885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TrackMyTour</a:t>
            </a:r>
            <a:r>
              <a:rPr lang="en-US" sz="2400" dirty="0" smtClean="0"/>
              <a:t> </a:t>
            </a:r>
            <a:r>
              <a:rPr lang="en-US" sz="2400" dirty="0" err="1" smtClean="0"/>
              <a:t>iPhone</a:t>
            </a:r>
            <a:r>
              <a:rPr lang="en-US" sz="2400" dirty="0" smtClean="0"/>
              <a:t> App: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Allows users to keep track of</a:t>
            </a:r>
          </a:p>
          <a:p>
            <a:pPr algn="ctr"/>
            <a:r>
              <a:rPr lang="en-US" sz="2400" dirty="0" smtClean="0"/>
              <a:t>their trips and annotate them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080502" y="4943209"/>
            <a:ext cx="121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Running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24" y="3652379"/>
            <a:ext cx="3457222" cy="304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Trash Track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9" y="1662167"/>
            <a:ext cx="6257294" cy="42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1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7727" y="5226216"/>
            <a:ext cx="357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Crowdsource</a:t>
            </a:r>
            <a:r>
              <a:rPr lang="en-US" sz="1400" dirty="0" smtClean="0"/>
              <a:t> tracks </a:t>
            </a:r>
            <a:r>
              <a:rPr lang="en-US" sz="1400" dirty="0" smtClean="0"/>
              <a:t>to estimate</a:t>
            </a:r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raffic </a:t>
            </a:r>
            <a:r>
              <a:rPr lang="en-US" sz="1400" dirty="0" smtClean="0"/>
              <a:t>on road segments</a:t>
            </a:r>
          </a:p>
          <a:p>
            <a:pPr algn="ctr"/>
            <a:endParaRPr lang="en-US" sz="1400" dirty="0"/>
          </a:p>
        </p:txBody>
      </p:sp>
      <p:pic>
        <p:nvPicPr>
          <p:cNvPr id="3" name="Picture 2" descr="icart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857" y="1469258"/>
            <a:ext cx="2116664" cy="3681707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Context: </a:t>
            </a:r>
            <a:r>
              <a:rPr lang="en-US" dirty="0" err="1" smtClean="0"/>
              <a:t>CarTel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36574"/>
            <a:ext cx="5017773" cy="2729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21" y="1755447"/>
            <a:ext cx="2157235" cy="1438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97001"/>
            <a:ext cx="8229600" cy="72643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GPS signals are energy-intensive to acquire &amp; process</a:t>
            </a:r>
          </a:p>
          <a:p>
            <a:r>
              <a:rPr lang="en-US" dirty="0" smtClean="0"/>
              <a:t>Frequent GPS sampling drains battery fast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 of GPS: Energy</a:t>
            </a:r>
            <a:endParaRPr lang="en-US" dirty="0"/>
          </a:p>
        </p:txBody>
      </p:sp>
      <p:pic>
        <p:nvPicPr>
          <p:cNvPr id="4" name="Picture 3" descr="energy-measurement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7206"/>
            <a:ext cx="5912230" cy="41183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216" y="6370778"/>
            <a:ext cx="425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G1 phone: </a:t>
            </a:r>
            <a:r>
              <a:rPr lang="en-US" dirty="0" smtClean="0"/>
              <a:t>6-8 hours with 1 Hz GPS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15949" y="3571308"/>
            <a:ext cx="277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6 </a:t>
            </a:r>
            <a:r>
              <a:rPr lang="en-US" dirty="0" err="1"/>
              <a:t>hrs</a:t>
            </a:r>
            <a:r>
              <a:rPr lang="en-US" dirty="0"/>
              <a:t> on iPhone 3GS </a:t>
            </a:r>
            <a:r>
              <a:rPr lang="en-US" dirty="0" err="1"/>
              <a:t>vs</a:t>
            </a:r>
            <a:r>
              <a:rPr lang="en-US" dirty="0"/>
              <a:t> 18 </a:t>
            </a:r>
            <a:r>
              <a:rPr lang="en-US" dirty="0" err="1"/>
              <a:t>hrs</a:t>
            </a:r>
            <a:r>
              <a:rPr lang="en-US" dirty="0"/>
              <a:t> w/o GPS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dim screen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12.1|8.9|21.9|16.7|7.1|6.1|1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11959</TotalTime>
  <Words>3358</Words>
  <Application>Microsoft Macintosh PowerPoint</Application>
  <PresentationFormat>On-screen Show (4:3)</PresentationFormat>
  <Paragraphs>547</Paragraphs>
  <Slides>58</Slides>
  <Notes>36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Accurate, Low Energy Trajectory Mapping For Mobile Phones</vt:lpstr>
      <vt:lpstr>Goal</vt:lpstr>
      <vt:lpstr>Traffic Estimation</vt:lpstr>
      <vt:lpstr>Crowdsourced Data</vt:lpstr>
      <vt:lpstr>Bike Routes</vt:lpstr>
      <vt:lpstr>PowerPoint Presentation</vt:lpstr>
      <vt:lpstr>Trash Track</vt:lpstr>
      <vt:lpstr>PowerPoint Presentation</vt:lpstr>
      <vt:lpstr>Limitation of GPS: Energy</vt:lpstr>
      <vt:lpstr>Approach: Use low-power sensors</vt:lpstr>
      <vt:lpstr>Outline</vt:lpstr>
      <vt:lpstr>Noisy Data (Wi-Fi example)</vt:lpstr>
      <vt:lpstr>Solution: Hidden Markov Model</vt:lpstr>
      <vt:lpstr>PowerPoint Presentation</vt:lpstr>
      <vt:lpstr>PowerPoint Presentation</vt:lpstr>
      <vt:lpstr>PowerPoint Presentation</vt:lpstr>
      <vt:lpstr>PowerPoint Presentation</vt:lpstr>
      <vt:lpstr>CTrack Problem Statement</vt:lpstr>
      <vt:lpstr>CTrack: Accurate Trajectory Mapping with Inaccurate Cellular Signals</vt:lpstr>
      <vt:lpstr>PowerPoint Presentation</vt:lpstr>
      <vt:lpstr>Existing Cellular Location Systems Aren’t Good Enough To Find Tracks</vt:lpstr>
      <vt:lpstr>Existing Map-Matching Algorithms Perform Poorly w/ Cellular Radios</vt:lpstr>
      <vt:lpstr>Existing Map-Matching Algorithms Ok For GPS/WiFi, But Poor For GSM</vt:lpstr>
      <vt:lpstr>PowerPoint Presentation</vt:lpstr>
      <vt:lpstr>PowerPoint Presentation</vt:lpstr>
      <vt:lpstr>Key Insight in CTrack</vt:lpstr>
      <vt:lpstr>CTrack FlowChart</vt:lpstr>
      <vt:lpstr>Raw points (Placelab)</vt:lpstr>
      <vt:lpstr>Grid Sequence</vt:lpstr>
      <vt:lpstr>Smooth + Interpolate Grid Sequence</vt:lpstr>
      <vt:lpstr>Smoothed Grid  Road Segments</vt:lpstr>
      <vt:lpstr>CTrack Steps</vt:lpstr>
      <vt:lpstr>Grid Sequencing</vt:lpstr>
      <vt:lpstr>HMM For Grid Sequencing</vt:lpstr>
      <vt:lpstr>HMM For Grid Sequencing</vt:lpstr>
      <vt:lpstr>Emission Score  (Grid Cell G, Fingerprint F)</vt:lpstr>
      <vt:lpstr>Example</vt:lpstr>
      <vt:lpstr>Tolerant Transition Score</vt:lpstr>
      <vt:lpstr>Example</vt:lpstr>
      <vt:lpstr>Grid Sequencing In Action</vt:lpstr>
      <vt:lpstr>Grid Sequencing In Action</vt:lpstr>
      <vt:lpstr>Grid Sequencing In Action</vt:lpstr>
      <vt:lpstr>PowerPoint Presentation</vt:lpstr>
      <vt:lpstr>Smoothing &amp; Interpolation</vt:lpstr>
      <vt:lpstr>CTrack FlowChart</vt:lpstr>
      <vt:lpstr>Matching (Lat, Lon) To Segments</vt:lpstr>
      <vt:lpstr>Matching (Lat, Lon) To Segments</vt:lpstr>
      <vt:lpstr>PowerPoint Presentation</vt:lpstr>
      <vt:lpstr>PowerPoint Presentation</vt:lpstr>
      <vt:lpstr>Evaluation</vt:lpstr>
      <vt:lpstr>We Compared CTrack To…</vt:lpstr>
      <vt:lpstr>Evaluation Metrics</vt:lpstr>
      <vt:lpstr>Evaluation Metrics</vt:lpstr>
      <vt:lpstr>CTrack Has 75% Precision: 3x Less Error Than Placelab+VTrack, GPS k</vt:lpstr>
      <vt:lpstr>CDF Of Recall</vt:lpstr>
      <vt:lpstr>Grid Sequencing Step is Critical</vt:lpstr>
      <vt:lpstr>Impact Of Sensor Hints</vt:lpstr>
      <vt:lpstr>Conclusions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Accurate, Low Energy Trajectory Mapping For Mobile Devices</dc:title>
  <dc:creator>Arvind Thiagarajan</dc:creator>
  <cp:lastModifiedBy>Hari Balakrishnan</cp:lastModifiedBy>
  <cp:revision>200</cp:revision>
  <dcterms:created xsi:type="dcterms:W3CDTF">2011-03-27T17:43:20Z</dcterms:created>
  <dcterms:modified xsi:type="dcterms:W3CDTF">2016-03-28T14:58:40Z</dcterms:modified>
</cp:coreProperties>
</file>